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91" r:id="rId12"/>
    <p:sldId id="292" r:id="rId13"/>
    <p:sldId id="293" r:id="rId14"/>
    <p:sldId id="294" r:id="rId15"/>
    <p:sldId id="266" r:id="rId16"/>
    <p:sldId id="295" r:id="rId17"/>
    <p:sldId id="296" r:id="rId18"/>
    <p:sldId id="297" r:id="rId19"/>
    <p:sldId id="298" r:id="rId20"/>
    <p:sldId id="267" r:id="rId21"/>
    <p:sldId id="305" r:id="rId22"/>
    <p:sldId id="299" r:id="rId23"/>
    <p:sldId id="306" r:id="rId24"/>
    <p:sldId id="302" r:id="rId25"/>
    <p:sldId id="268" r:id="rId26"/>
    <p:sldId id="303" r:id="rId27"/>
    <p:sldId id="304" r:id="rId28"/>
    <p:sldId id="307" r:id="rId29"/>
    <p:sldId id="308" r:id="rId30"/>
    <p:sldId id="269" r:id="rId31"/>
    <p:sldId id="309" r:id="rId32"/>
    <p:sldId id="310" r:id="rId33"/>
    <p:sldId id="311" r:id="rId34"/>
    <p:sldId id="312" r:id="rId35"/>
    <p:sldId id="313" r:id="rId36"/>
    <p:sldId id="314" r:id="rId37"/>
    <p:sldId id="315" r:id="rId38"/>
    <p:sldId id="316" r:id="rId39"/>
    <p:sldId id="317" r:id="rId40"/>
    <p:sldId id="318" r:id="rId41"/>
    <p:sldId id="319" r:id="rId42"/>
    <p:sldId id="322" r:id="rId43"/>
    <p:sldId id="320" r:id="rId44"/>
    <p:sldId id="321"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57" autoAdjust="0"/>
    <p:restoredTop sz="64261" autoAdjust="0"/>
  </p:normalViewPr>
  <p:slideViewPr>
    <p:cSldViewPr>
      <p:cViewPr>
        <p:scale>
          <a:sx n="76" d="100"/>
          <a:sy n="76" d="100"/>
        </p:scale>
        <p:origin x="-2148" y="-84"/>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9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EC2CD-E877-4799-B43B-0EB4EF9981F1}" type="datetimeFigureOut">
              <a:rPr lang="en-US" smtClean="0"/>
              <a:pPr/>
              <a:t>3/15/2012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66504-157E-4530-910B-20CFBC60047E}" type="slidenum">
              <a:rPr lang="en-US" smtClean="0"/>
              <a:pPr/>
              <a:t>‹#›</a:t>
            </a:fld>
            <a:endParaRPr lang="en-US" dirty="0"/>
          </a:p>
        </p:txBody>
      </p:sp>
    </p:spTree>
    <p:extLst>
      <p:ext uri="{BB962C8B-B14F-4D97-AF65-F5344CB8AC3E}">
        <p14:creationId xmlns:p14="http://schemas.microsoft.com/office/powerpoint/2010/main" val="117639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266504-157E-4530-910B-20CFBC60047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266504-157E-4530-910B-20CFBC60047E}" type="slidenum">
              <a:rPr lang="en-US" smtClean="0"/>
              <a:pPr/>
              <a:t>58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266504-157E-4530-910B-20CFBC60047E}" type="slidenum">
              <a:rPr lang="en-US" smtClean="0"/>
              <a:pPr/>
              <a:t>59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266504-157E-4530-910B-20CFBC60047E}" type="slidenum">
              <a:rPr lang="en-US" smtClean="0"/>
              <a:pPr/>
              <a:t>60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266504-157E-4530-910B-20CFBC60047E}" type="slidenum">
              <a:rPr lang="en-US" smtClean="0"/>
              <a:pPr/>
              <a:t>61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a:t>
            </a:r>
            <a:r>
              <a:rPr lang="en-US" baseline="0" dirty="0" smtClean="0"/>
              <a:t> #1 comes onto the screen divide the class into 2 teams.  Make this quick and just divide down the middle of the room.  Give the students about 30 seconds to decide who is going to keep score and give the answers.  Make sure you let the students know you are going to have a timer set for the 30 second time limit for answering questions and REMEMBER TO USE IT!!!! After the directions have been explained give about 1 minute for questions and toss a coin to decide who will start.  Make sure the students understand the importance of taking this game seriously as this is the material that will be tested on in a few days.</a:t>
            </a:r>
            <a:endParaRPr lang="en-US" dirty="0"/>
          </a:p>
        </p:txBody>
      </p:sp>
      <p:sp>
        <p:nvSpPr>
          <p:cNvPr id="4" name="Slide Number Placeholder 3"/>
          <p:cNvSpPr>
            <a:spLocks noGrp="1"/>
          </p:cNvSpPr>
          <p:nvPr>
            <p:ph type="sldNum" sz="quarter" idx="10"/>
          </p:nvPr>
        </p:nvSpPr>
        <p:spPr/>
        <p:txBody>
          <a:bodyPr/>
          <a:lstStyle/>
          <a:p>
            <a:fld id="{12266504-157E-4530-910B-20CFBC60047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students have answered this question proceed to the you tube video.</a:t>
            </a:r>
            <a:r>
              <a:rPr lang="en-US" baseline="0" dirty="0" smtClean="0"/>
              <a:t>  Make sure that the students watch carefully as this video shows how the continents were formed over all the geologic time periods.  Leave a few minutes for any questions the students may have come up with after watching the video.</a:t>
            </a:r>
            <a:endParaRPr lang="en-US" dirty="0"/>
          </a:p>
        </p:txBody>
      </p:sp>
      <p:sp>
        <p:nvSpPr>
          <p:cNvPr id="4" name="Slide Number Placeholder 3"/>
          <p:cNvSpPr>
            <a:spLocks noGrp="1"/>
          </p:cNvSpPr>
          <p:nvPr>
            <p:ph type="sldNum" sz="quarter" idx="10"/>
          </p:nvPr>
        </p:nvSpPr>
        <p:spPr/>
        <p:txBody>
          <a:bodyPr/>
          <a:lstStyle/>
          <a:p>
            <a:fld id="{12266504-157E-4530-910B-20CFBC60047E}" type="slidenum">
              <a:rPr lang="en-US" smtClean="0"/>
              <a:pPr/>
              <a:t>46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266504-157E-4530-910B-20CFBC60047E}" type="slidenum">
              <a:rPr lang="en-US" smtClean="0"/>
              <a:pPr/>
              <a:t>47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266504-157E-4530-910B-20CFBC60047E}" type="slidenum">
              <a:rPr lang="en-US" smtClean="0"/>
              <a:pPr/>
              <a:t>48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266504-157E-4530-910B-20CFBC60047E}" type="slidenum">
              <a:rPr lang="en-US" smtClean="0"/>
              <a:pPr/>
              <a:t>49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266504-157E-4530-910B-20CFBC60047E}" type="slidenum">
              <a:rPr lang="en-US" smtClean="0"/>
              <a:pPr/>
              <a:t>50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266504-157E-4530-910B-20CFBC60047E}" type="slidenum">
              <a:rPr lang="en-US" smtClean="0"/>
              <a:pPr/>
              <a:t>56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266504-157E-4530-910B-20CFBC60047E}" type="slidenum">
              <a:rPr lang="en-US" smtClean="0"/>
              <a:pPr/>
              <a:t>57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8888F86-C8A7-4007-98DE-B3A7CF12C5C4}" type="datetimeFigureOut">
              <a:rPr lang="en-US" smtClean="0"/>
              <a:pPr/>
              <a:t>3/15/2012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BE39B35-2FB1-4ED2-8CAB-F2E7556CE44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888F86-C8A7-4007-98DE-B3A7CF12C5C4}" type="datetimeFigureOut">
              <a:rPr lang="en-US" smtClean="0"/>
              <a:pPr/>
              <a:t>3/15/2012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39B35-2FB1-4ED2-8CAB-F2E7556CE44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888F86-C8A7-4007-98DE-B3A7CF12C5C4}" type="datetimeFigureOut">
              <a:rPr lang="en-US" smtClean="0"/>
              <a:pPr/>
              <a:t>3/15/2012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39B35-2FB1-4ED2-8CAB-F2E7556CE44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888F86-C8A7-4007-98DE-B3A7CF12C5C4}" type="datetimeFigureOut">
              <a:rPr lang="en-US" smtClean="0"/>
              <a:pPr/>
              <a:t>3/15/2012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39B35-2FB1-4ED2-8CAB-F2E7556CE44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888F86-C8A7-4007-98DE-B3A7CF12C5C4}" type="datetimeFigureOut">
              <a:rPr lang="en-US" smtClean="0"/>
              <a:pPr/>
              <a:t>3/15/2012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39B35-2FB1-4ED2-8CAB-F2E7556CE44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888F86-C8A7-4007-98DE-B3A7CF12C5C4}" type="datetimeFigureOut">
              <a:rPr lang="en-US" smtClean="0"/>
              <a:pPr/>
              <a:t>3/15/2012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E39B35-2FB1-4ED2-8CAB-F2E7556CE44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8888F86-C8A7-4007-98DE-B3A7CF12C5C4}" type="datetimeFigureOut">
              <a:rPr lang="en-US" smtClean="0"/>
              <a:pPr/>
              <a:t>3/15/2012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E39B35-2FB1-4ED2-8CAB-F2E7556CE44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888F86-C8A7-4007-98DE-B3A7CF12C5C4}" type="datetimeFigureOut">
              <a:rPr lang="en-US" smtClean="0"/>
              <a:pPr/>
              <a:t>3/15/2012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E39B35-2FB1-4ED2-8CAB-F2E7556CE44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88F86-C8A7-4007-98DE-B3A7CF12C5C4}" type="datetimeFigureOut">
              <a:rPr lang="en-US" smtClean="0"/>
              <a:pPr/>
              <a:t>3/15/2012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E39B35-2FB1-4ED2-8CAB-F2E7556CE44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888F86-C8A7-4007-98DE-B3A7CF12C5C4}" type="datetimeFigureOut">
              <a:rPr lang="en-US" smtClean="0"/>
              <a:pPr/>
              <a:t>3/15/2012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E39B35-2FB1-4ED2-8CAB-F2E7556CE44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888F86-C8A7-4007-98DE-B3A7CF12C5C4}" type="datetimeFigureOut">
              <a:rPr lang="en-US" smtClean="0"/>
              <a:pPr/>
              <a:t>3/15/2012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BE39B35-2FB1-4ED2-8CAB-F2E7556CE44D}"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888F86-C8A7-4007-98DE-B3A7CF12C5C4}" type="datetimeFigureOut">
              <a:rPr lang="en-US" smtClean="0"/>
              <a:pPr/>
              <a:t>3/15/2012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BE39B35-2FB1-4ED2-8CAB-F2E7556CE44D}"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file:///C:\Users\ashley\AppData\Local\Microsoft\Windows\Temporary%20Internet%20Files\Content.IE5\BO5M64UO\MS910219212%5b1%5d.wav"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2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29.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35.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3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3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38.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39.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47.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48.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49.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4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file:///C:\Users\ashley\AppData\Local\Microsoft\Windows\Temporary%20Internet%20Files\Content.IE5\OIZZNV96\MS900441644%5b1%5d.wav" TargetMode="External"/><Relationship Id="rId6" Type="http://schemas.openxmlformats.org/officeDocument/2006/relationships/slide" Target="slide9.xml"/><Relationship Id="rId5" Type="http://schemas.openxmlformats.org/officeDocument/2006/relationships/slide" Target="slide44.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youtube.com/watch?v=uGcDed4xVD4" TargetMode="Externa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56.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57.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59.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60.xml"/></Relationships>
</file>

<file path=ppt/slides/_rels/slide5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video.nationalgeographic.com/video/environment/environment-natural-disasters/earthquakes/inside-earthquake/" TargetMode="Externa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2.xml"/><Relationship Id="rId18" Type="http://schemas.openxmlformats.org/officeDocument/2006/relationships/slide" Target="slide23.xml"/><Relationship Id="rId26" Type="http://schemas.openxmlformats.org/officeDocument/2006/relationships/slide" Target="slide55.xml"/><Relationship Id="rId3" Type="http://schemas.openxmlformats.org/officeDocument/2006/relationships/slide" Target="slide20.xml"/><Relationship Id="rId21" Type="http://schemas.openxmlformats.org/officeDocument/2006/relationships/slide" Target="slide54.xml"/><Relationship Id="rId7" Type="http://schemas.openxmlformats.org/officeDocument/2006/relationships/slide" Target="slide11.xml"/><Relationship Id="rId12" Type="http://schemas.openxmlformats.org/officeDocument/2006/relationships/slide" Target="slide12.xml"/><Relationship Id="rId17" Type="http://schemas.openxmlformats.org/officeDocument/2006/relationships/slide" Target="slide13.xml"/><Relationship Id="rId25" Type="http://schemas.openxmlformats.org/officeDocument/2006/relationships/slide" Target="slide45.xml"/><Relationship Id="rId2" Type="http://schemas.openxmlformats.org/officeDocument/2006/relationships/slide" Target="slide10.xml"/><Relationship Id="rId16" Type="http://schemas.openxmlformats.org/officeDocument/2006/relationships/slide" Target="slide53.xml"/><Relationship Id="rId20" Type="http://schemas.openxmlformats.org/officeDocument/2006/relationships/slide" Target="slide43.xml"/><Relationship Id="rId1" Type="http://schemas.openxmlformats.org/officeDocument/2006/relationships/slideLayout" Target="../slideLayouts/slideLayout7.xml"/><Relationship Id="rId6" Type="http://schemas.openxmlformats.org/officeDocument/2006/relationships/slide" Target="slide51.xml"/><Relationship Id="rId11" Type="http://schemas.openxmlformats.org/officeDocument/2006/relationships/slide" Target="slide52.xml"/><Relationship Id="rId24" Type="http://schemas.openxmlformats.org/officeDocument/2006/relationships/slide" Target="slide34.xml"/><Relationship Id="rId5" Type="http://schemas.openxmlformats.org/officeDocument/2006/relationships/slide" Target="slide40.xml"/><Relationship Id="rId15" Type="http://schemas.openxmlformats.org/officeDocument/2006/relationships/slide" Target="slide42.xml"/><Relationship Id="rId23" Type="http://schemas.openxmlformats.org/officeDocument/2006/relationships/slide" Target="slide24.xml"/><Relationship Id="rId10" Type="http://schemas.openxmlformats.org/officeDocument/2006/relationships/slide" Target="slide41.xml"/><Relationship Id="rId19" Type="http://schemas.openxmlformats.org/officeDocument/2006/relationships/slide" Target="slide33.xml"/><Relationship Id="rId4" Type="http://schemas.openxmlformats.org/officeDocument/2006/relationships/slide" Target="slide30.xml"/><Relationship Id="rId9" Type="http://schemas.openxmlformats.org/officeDocument/2006/relationships/slide" Target="slide31.xml"/><Relationship Id="rId14" Type="http://schemas.openxmlformats.org/officeDocument/2006/relationships/slide" Target="slide32.xml"/><Relationship Id="rId22"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S900388229[1].wav">
            <a:hlinkClick r:id="" action="ppaction://media"/>
          </p:cNvPr>
          <p:cNvPicPr>
            <a:picLocks noRot="1" noChangeAspect="1"/>
          </p:cNvPicPr>
          <p:nvPr>
            <a:wavAudioFile r:embed="rId1" name="MS900388229[1].wav"/>
          </p:nvPr>
        </p:nvPicPr>
        <p:blipFill>
          <a:blip r:embed="rId4" cstate="print"/>
          <a:stretch>
            <a:fillRect/>
          </a:stretch>
        </p:blipFill>
        <p:spPr>
          <a:xfrm>
            <a:off x="4419600" y="3276600"/>
            <a:ext cx="304800" cy="304800"/>
          </a:xfrm>
          <a:prstGeom prst="rect">
            <a:avLst/>
          </a:prstGeom>
        </p:spPr>
      </p:pic>
      <p:pic>
        <p:nvPicPr>
          <p:cNvPr id="1028" name="Picture 4"/>
          <p:cNvPicPr>
            <a:picLocks noChangeAspect="1" noChangeArrowheads="1"/>
          </p:cNvPicPr>
          <p:nvPr/>
        </p:nvPicPr>
        <p:blipFill>
          <a:blip r:embed="rId5" cstate="print"/>
          <a:srcRect/>
          <a:stretch>
            <a:fillRect/>
          </a:stretch>
        </p:blipFill>
        <p:spPr bwMode="auto">
          <a:xfrm>
            <a:off x="6477000" y="4648200"/>
            <a:ext cx="2435007" cy="1990725"/>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108007" y="4286250"/>
            <a:ext cx="1952625" cy="2571750"/>
          </a:xfrm>
          <a:prstGeom prst="rect">
            <a:avLst/>
          </a:prstGeom>
          <a:noFill/>
          <a:ln w="9525">
            <a:noFill/>
            <a:miter lim="800000"/>
            <a:headEnd/>
            <a:tailEnd/>
          </a:ln>
        </p:spPr>
      </p:pic>
      <p:sp>
        <p:nvSpPr>
          <p:cNvPr id="9" name="Rectangle 8"/>
          <p:cNvSpPr/>
          <p:nvPr/>
        </p:nvSpPr>
        <p:spPr>
          <a:xfrm>
            <a:off x="1219200" y="4419600"/>
            <a:ext cx="6019800" cy="2169825"/>
          </a:xfrm>
          <a:prstGeom prst="rect">
            <a:avLst/>
          </a:prstGeom>
          <a:noFill/>
        </p:spPr>
        <p:txBody>
          <a:bodyPr wrap="square" lIns="91440" tIns="45720" rIns="91440" bIns="45720">
            <a:spAutoFit/>
          </a:bodyPr>
          <a:lstStyle/>
          <a:p>
            <a:pPr algn="ctr"/>
            <a:r>
              <a:rPr lang="en-US" sz="4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Earth’s Interior </a:t>
            </a:r>
          </a:p>
          <a:p>
            <a:pPr algn="ctr"/>
            <a:r>
              <a:rPr lang="en-US" sz="4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a:t>
            </a:r>
          </a:p>
          <a:p>
            <a:pPr algn="ctr"/>
            <a:r>
              <a:rPr lang="en-US" sz="4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Plate Tectonics</a:t>
            </a:r>
            <a:endParaRPr lang="en-US" sz="4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14" name="Group 13"/>
          <p:cNvGrpSpPr/>
          <p:nvPr/>
        </p:nvGrpSpPr>
        <p:grpSpPr>
          <a:xfrm>
            <a:off x="131414" y="-116317"/>
            <a:ext cx="8760919" cy="5029497"/>
            <a:chOff x="131414" y="-116317"/>
            <a:chExt cx="8760919" cy="5029497"/>
          </a:xfrm>
        </p:grpSpPr>
        <p:sp>
          <p:nvSpPr>
            <p:cNvPr id="8" name="Explosion 2 7"/>
            <p:cNvSpPr/>
            <p:nvPr/>
          </p:nvSpPr>
          <p:spPr>
            <a:xfrm rot="740363">
              <a:off x="131414" y="-116317"/>
              <a:ext cx="8760919" cy="502949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752600" y="1828800"/>
              <a:ext cx="5257800" cy="1246495"/>
            </a:xfrm>
            <a:prstGeom prst="rect">
              <a:avLst/>
            </a:prstGeom>
            <a:noFill/>
          </p:spPr>
          <p:txBody>
            <a:bodyPr wrap="square" lIns="91440" tIns="45720" rIns="91440" bIns="45720">
              <a:spAutoFit/>
            </a:bodyPr>
            <a:lstStyle/>
            <a:p>
              <a:pPr algn="ctr"/>
              <a:r>
                <a:rPr lang="en-US" sz="7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JEOPARDY</a:t>
              </a:r>
              <a:endParaRPr lang="en-US" sz="7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4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hlinkClick r:id="rId2" action="ppaction://hlinksldjump"/>
          </p:cNvPr>
          <p:cNvPicPr>
            <a:picLocks noChangeAspect="1" noChangeArrowheads="1"/>
          </p:cNvPicPr>
          <p:nvPr/>
        </p:nvPicPr>
        <p:blipFill>
          <a:blip r:embed="rId3" cstate="print"/>
          <a:srcRect/>
          <a:stretch>
            <a:fillRect/>
          </a:stretch>
        </p:blipFill>
        <p:spPr bwMode="auto">
          <a:xfrm>
            <a:off x="1219200" y="2133600"/>
            <a:ext cx="6400800" cy="4334555"/>
          </a:xfrm>
          <a:prstGeom prst="rect">
            <a:avLst/>
          </a:prstGeom>
          <a:noFill/>
          <a:ln w="9525">
            <a:noFill/>
            <a:miter lim="800000"/>
            <a:headEnd/>
            <a:tailEnd/>
          </a:ln>
        </p:spPr>
      </p:pic>
      <p:pic>
        <p:nvPicPr>
          <p:cNvPr id="2051" name="Picture 3" descr="C:\Users\ashley\AppData\Local\Microsoft\Windows\Temporary Internet Files\Content.IE5\BO5M64UO\MC900438064[1].png">
            <a:hlinkClick r:id="rId4" action="ppaction://hlinksldjump"/>
          </p:cNvPr>
          <p:cNvPicPr>
            <a:picLocks noChangeAspect="1" noChangeArrowheads="1"/>
          </p:cNvPicPr>
          <p:nvPr/>
        </p:nvPicPr>
        <p:blipFill>
          <a:blip r:embed="rId5" cstate="print"/>
          <a:srcRect/>
          <a:stretch>
            <a:fillRect/>
          </a:stretch>
        </p:blipFill>
        <p:spPr bwMode="auto">
          <a:xfrm>
            <a:off x="7620000" y="5334000"/>
            <a:ext cx="1295400" cy="1295400"/>
          </a:xfrm>
          <a:prstGeom prst="rect">
            <a:avLst/>
          </a:prstGeom>
          <a:noFill/>
        </p:spPr>
      </p:pic>
      <p:sp>
        <p:nvSpPr>
          <p:cNvPr id="5" name="TextBox 4"/>
          <p:cNvSpPr txBox="1"/>
          <p:nvPr/>
        </p:nvSpPr>
        <p:spPr>
          <a:xfrm>
            <a:off x="0" y="933271"/>
            <a:ext cx="9144000" cy="1200329"/>
          </a:xfrm>
          <a:prstGeom prst="rect">
            <a:avLst/>
          </a:prstGeom>
          <a:noFill/>
        </p:spPr>
        <p:txBody>
          <a:bodyPr wrap="square" rtlCol="0">
            <a:spAutoFit/>
          </a:bodyPr>
          <a:lstStyle/>
          <a:p>
            <a:pPr algn="ctr"/>
            <a:r>
              <a:rPr lang="en-US" sz="3600" dirty="0" smtClean="0">
                <a:latin typeface="Lucida Handwriting" pitchFamily="66" charset="0"/>
              </a:rPr>
              <a:t>What </a:t>
            </a:r>
            <a:r>
              <a:rPr lang="en-US" sz="3600" dirty="0" smtClean="0">
                <a:latin typeface="Lucida Handwriting" pitchFamily="66" charset="0"/>
              </a:rPr>
              <a:t>layer </a:t>
            </a:r>
            <a:r>
              <a:rPr lang="en-US" sz="3600" dirty="0" smtClean="0">
                <a:latin typeface="Lucida Handwriting" pitchFamily="66" charset="0"/>
              </a:rPr>
              <a:t>is represented by #1 on the picture below?</a:t>
            </a:r>
            <a:endParaRPr lang="en-US" sz="3600" dirty="0">
              <a:latin typeface="Lucida Handwriting"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hlinkClick r:id="rId2" action="ppaction://hlinksldjump"/>
          </p:cNvPr>
          <p:cNvPicPr>
            <a:picLocks noChangeAspect="1" noChangeArrowheads="1"/>
          </p:cNvPicPr>
          <p:nvPr/>
        </p:nvPicPr>
        <p:blipFill>
          <a:blip r:embed="rId3" cstate="print"/>
          <a:srcRect/>
          <a:stretch>
            <a:fillRect/>
          </a:stretch>
        </p:blipFill>
        <p:spPr bwMode="auto">
          <a:xfrm>
            <a:off x="1219200" y="2133600"/>
            <a:ext cx="6400800" cy="4334555"/>
          </a:xfrm>
          <a:prstGeom prst="rect">
            <a:avLst/>
          </a:prstGeom>
          <a:noFill/>
          <a:ln w="9525">
            <a:noFill/>
            <a:miter lim="800000"/>
            <a:headEnd/>
            <a:tailEnd/>
          </a:ln>
        </p:spPr>
      </p:pic>
      <p:pic>
        <p:nvPicPr>
          <p:cNvPr id="2051" name="Picture 3" descr="C:\Users\ashley\AppData\Local\Microsoft\Windows\Temporary Internet Files\Content.IE5\BO5M64UO\MC900438064[1].png">
            <a:hlinkClick r:id="rId4" action="ppaction://hlinksldjump"/>
          </p:cNvPr>
          <p:cNvPicPr>
            <a:picLocks noChangeAspect="1" noChangeArrowheads="1"/>
          </p:cNvPicPr>
          <p:nvPr/>
        </p:nvPicPr>
        <p:blipFill>
          <a:blip r:embed="rId5" cstate="print"/>
          <a:srcRect/>
          <a:stretch>
            <a:fillRect/>
          </a:stretch>
        </p:blipFill>
        <p:spPr bwMode="auto">
          <a:xfrm>
            <a:off x="7620000" y="5334000"/>
            <a:ext cx="1295400" cy="1295400"/>
          </a:xfrm>
          <a:prstGeom prst="rect">
            <a:avLst/>
          </a:prstGeom>
          <a:noFill/>
        </p:spPr>
      </p:pic>
      <p:sp>
        <p:nvSpPr>
          <p:cNvPr id="5" name="TextBox 4"/>
          <p:cNvSpPr txBox="1"/>
          <p:nvPr/>
        </p:nvSpPr>
        <p:spPr>
          <a:xfrm>
            <a:off x="0" y="933271"/>
            <a:ext cx="9144000" cy="1200329"/>
          </a:xfrm>
          <a:prstGeom prst="rect">
            <a:avLst/>
          </a:prstGeom>
          <a:noFill/>
        </p:spPr>
        <p:txBody>
          <a:bodyPr wrap="square" rtlCol="0">
            <a:spAutoFit/>
          </a:bodyPr>
          <a:lstStyle/>
          <a:p>
            <a:pPr algn="ctr"/>
            <a:r>
              <a:rPr lang="en-US" sz="3600" dirty="0" smtClean="0">
                <a:latin typeface="Lucida Handwriting" pitchFamily="66" charset="0"/>
              </a:rPr>
              <a:t>What </a:t>
            </a:r>
            <a:r>
              <a:rPr lang="en-US" sz="3600" dirty="0" smtClean="0">
                <a:latin typeface="Lucida Handwriting" pitchFamily="66" charset="0"/>
              </a:rPr>
              <a:t>layer </a:t>
            </a:r>
            <a:r>
              <a:rPr lang="en-US" sz="3600" dirty="0" smtClean="0">
                <a:latin typeface="Lucida Handwriting" pitchFamily="66" charset="0"/>
              </a:rPr>
              <a:t>is represented by #3 on the picture below?</a:t>
            </a:r>
            <a:endParaRPr lang="en-US" sz="3600" dirty="0">
              <a:latin typeface="Lucida Handwriting"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hlinkClick r:id="rId2" action="ppaction://hlinksldjump"/>
          </p:cNvPr>
          <p:cNvPicPr>
            <a:picLocks noChangeAspect="1" noChangeArrowheads="1"/>
          </p:cNvPicPr>
          <p:nvPr/>
        </p:nvPicPr>
        <p:blipFill>
          <a:blip r:embed="rId3" cstate="print"/>
          <a:srcRect/>
          <a:stretch>
            <a:fillRect/>
          </a:stretch>
        </p:blipFill>
        <p:spPr bwMode="auto">
          <a:xfrm>
            <a:off x="1219200" y="2133600"/>
            <a:ext cx="6400800" cy="4334555"/>
          </a:xfrm>
          <a:prstGeom prst="rect">
            <a:avLst/>
          </a:prstGeom>
          <a:noFill/>
          <a:ln w="9525">
            <a:noFill/>
            <a:miter lim="800000"/>
            <a:headEnd/>
            <a:tailEnd/>
          </a:ln>
        </p:spPr>
      </p:pic>
      <p:pic>
        <p:nvPicPr>
          <p:cNvPr id="2051" name="Picture 3" descr="C:\Users\ashley\AppData\Local\Microsoft\Windows\Temporary Internet Files\Content.IE5\BO5M64UO\MC900438064[1].png">
            <a:hlinkClick r:id="rId4" action="ppaction://hlinksldjump"/>
          </p:cNvPr>
          <p:cNvPicPr>
            <a:picLocks noChangeAspect="1" noChangeArrowheads="1"/>
          </p:cNvPicPr>
          <p:nvPr/>
        </p:nvPicPr>
        <p:blipFill>
          <a:blip r:embed="rId5" cstate="print"/>
          <a:srcRect/>
          <a:stretch>
            <a:fillRect/>
          </a:stretch>
        </p:blipFill>
        <p:spPr bwMode="auto">
          <a:xfrm>
            <a:off x="7620000" y="5334000"/>
            <a:ext cx="1295400" cy="1295400"/>
          </a:xfrm>
          <a:prstGeom prst="rect">
            <a:avLst/>
          </a:prstGeom>
          <a:noFill/>
        </p:spPr>
      </p:pic>
      <p:sp>
        <p:nvSpPr>
          <p:cNvPr id="5" name="TextBox 4"/>
          <p:cNvSpPr txBox="1"/>
          <p:nvPr/>
        </p:nvSpPr>
        <p:spPr>
          <a:xfrm>
            <a:off x="0" y="933271"/>
            <a:ext cx="9144000" cy="1200329"/>
          </a:xfrm>
          <a:prstGeom prst="rect">
            <a:avLst/>
          </a:prstGeom>
          <a:noFill/>
        </p:spPr>
        <p:txBody>
          <a:bodyPr wrap="square" rtlCol="0">
            <a:spAutoFit/>
          </a:bodyPr>
          <a:lstStyle/>
          <a:p>
            <a:pPr algn="ctr"/>
            <a:r>
              <a:rPr lang="en-US" sz="3600" dirty="0" smtClean="0">
                <a:latin typeface="Lucida Handwriting" pitchFamily="66" charset="0"/>
              </a:rPr>
              <a:t>What </a:t>
            </a:r>
            <a:r>
              <a:rPr lang="en-US" sz="3600" dirty="0" smtClean="0">
                <a:latin typeface="Lucida Handwriting" pitchFamily="66" charset="0"/>
              </a:rPr>
              <a:t>layer </a:t>
            </a:r>
            <a:r>
              <a:rPr lang="en-US" sz="3600" dirty="0" smtClean="0">
                <a:latin typeface="Lucida Handwriting" pitchFamily="66" charset="0"/>
              </a:rPr>
              <a:t>is represented by #5 on the picture below?</a:t>
            </a:r>
            <a:endParaRPr lang="en-US" sz="3600" dirty="0">
              <a:latin typeface="Lucida Handwriting"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hlinkClick r:id="rId2" action="ppaction://hlinksldjump"/>
          </p:cNvPr>
          <p:cNvPicPr>
            <a:picLocks noChangeAspect="1" noChangeArrowheads="1"/>
          </p:cNvPicPr>
          <p:nvPr/>
        </p:nvPicPr>
        <p:blipFill>
          <a:blip r:embed="rId3" cstate="print"/>
          <a:srcRect/>
          <a:stretch>
            <a:fillRect/>
          </a:stretch>
        </p:blipFill>
        <p:spPr bwMode="auto">
          <a:xfrm>
            <a:off x="1219200" y="2133600"/>
            <a:ext cx="6400800" cy="4334555"/>
          </a:xfrm>
          <a:prstGeom prst="rect">
            <a:avLst/>
          </a:prstGeom>
          <a:noFill/>
          <a:ln w="9525">
            <a:noFill/>
            <a:miter lim="800000"/>
            <a:headEnd/>
            <a:tailEnd/>
          </a:ln>
        </p:spPr>
      </p:pic>
      <p:pic>
        <p:nvPicPr>
          <p:cNvPr id="2051" name="Picture 3" descr="C:\Users\ashley\AppData\Local\Microsoft\Windows\Temporary Internet Files\Content.IE5\BO5M64UO\MC900438064[1].png">
            <a:hlinkClick r:id="rId4" action="ppaction://hlinksldjump"/>
          </p:cNvPr>
          <p:cNvPicPr>
            <a:picLocks noChangeAspect="1" noChangeArrowheads="1"/>
          </p:cNvPicPr>
          <p:nvPr/>
        </p:nvPicPr>
        <p:blipFill>
          <a:blip r:embed="rId5" cstate="print"/>
          <a:srcRect/>
          <a:stretch>
            <a:fillRect/>
          </a:stretch>
        </p:blipFill>
        <p:spPr bwMode="auto">
          <a:xfrm>
            <a:off x="7620000" y="5334000"/>
            <a:ext cx="1295400" cy="1295400"/>
          </a:xfrm>
          <a:prstGeom prst="rect">
            <a:avLst/>
          </a:prstGeom>
          <a:noFill/>
        </p:spPr>
      </p:pic>
      <p:sp>
        <p:nvSpPr>
          <p:cNvPr id="5" name="TextBox 4"/>
          <p:cNvSpPr txBox="1"/>
          <p:nvPr/>
        </p:nvSpPr>
        <p:spPr>
          <a:xfrm>
            <a:off x="0" y="933271"/>
            <a:ext cx="9144000" cy="1200329"/>
          </a:xfrm>
          <a:prstGeom prst="rect">
            <a:avLst/>
          </a:prstGeom>
          <a:noFill/>
        </p:spPr>
        <p:txBody>
          <a:bodyPr wrap="square" rtlCol="0">
            <a:spAutoFit/>
          </a:bodyPr>
          <a:lstStyle/>
          <a:p>
            <a:pPr algn="ctr"/>
            <a:r>
              <a:rPr lang="en-US" sz="3600" dirty="0" smtClean="0">
                <a:latin typeface="Lucida Handwriting" pitchFamily="66" charset="0"/>
              </a:rPr>
              <a:t>What </a:t>
            </a:r>
            <a:r>
              <a:rPr lang="en-US" sz="3600" dirty="0" smtClean="0">
                <a:latin typeface="Lucida Handwriting" pitchFamily="66" charset="0"/>
              </a:rPr>
              <a:t>layer </a:t>
            </a:r>
            <a:r>
              <a:rPr lang="en-US" sz="3600" dirty="0" smtClean="0">
                <a:latin typeface="Lucida Handwriting" pitchFamily="66" charset="0"/>
              </a:rPr>
              <a:t>is represented by #8 on the picture below?</a:t>
            </a:r>
            <a:endParaRPr lang="en-US" sz="3600" dirty="0">
              <a:latin typeface="Lucida Handwriting"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hlinkClick r:id="rId2" action="ppaction://hlinksldjump"/>
          </p:cNvPr>
          <p:cNvPicPr>
            <a:picLocks noChangeAspect="1" noChangeArrowheads="1"/>
          </p:cNvPicPr>
          <p:nvPr/>
        </p:nvPicPr>
        <p:blipFill>
          <a:blip r:embed="rId3" cstate="print"/>
          <a:srcRect/>
          <a:stretch>
            <a:fillRect/>
          </a:stretch>
        </p:blipFill>
        <p:spPr bwMode="auto">
          <a:xfrm>
            <a:off x="1219200" y="2133600"/>
            <a:ext cx="6400800" cy="4334555"/>
          </a:xfrm>
          <a:prstGeom prst="rect">
            <a:avLst/>
          </a:prstGeom>
          <a:noFill/>
          <a:ln w="9525">
            <a:noFill/>
            <a:miter lim="800000"/>
            <a:headEnd/>
            <a:tailEnd/>
          </a:ln>
        </p:spPr>
      </p:pic>
      <p:pic>
        <p:nvPicPr>
          <p:cNvPr id="2051" name="Picture 3" descr="C:\Users\ashley\AppData\Local\Microsoft\Windows\Temporary Internet Files\Content.IE5\BO5M64UO\MC900438064[1].png">
            <a:hlinkClick r:id="rId4" action="ppaction://hlinksldjump"/>
          </p:cNvPr>
          <p:cNvPicPr>
            <a:picLocks noChangeAspect="1" noChangeArrowheads="1"/>
          </p:cNvPicPr>
          <p:nvPr/>
        </p:nvPicPr>
        <p:blipFill>
          <a:blip r:embed="rId5" cstate="print"/>
          <a:srcRect/>
          <a:stretch>
            <a:fillRect/>
          </a:stretch>
        </p:blipFill>
        <p:spPr bwMode="auto">
          <a:xfrm>
            <a:off x="7620000" y="5334000"/>
            <a:ext cx="1295400" cy="1295400"/>
          </a:xfrm>
          <a:prstGeom prst="rect">
            <a:avLst/>
          </a:prstGeom>
          <a:noFill/>
        </p:spPr>
      </p:pic>
      <p:sp>
        <p:nvSpPr>
          <p:cNvPr id="5" name="TextBox 4"/>
          <p:cNvSpPr txBox="1"/>
          <p:nvPr/>
        </p:nvSpPr>
        <p:spPr>
          <a:xfrm>
            <a:off x="0" y="933271"/>
            <a:ext cx="9144000" cy="1200329"/>
          </a:xfrm>
          <a:prstGeom prst="rect">
            <a:avLst/>
          </a:prstGeom>
          <a:noFill/>
        </p:spPr>
        <p:txBody>
          <a:bodyPr wrap="square" rtlCol="0">
            <a:spAutoFit/>
          </a:bodyPr>
          <a:lstStyle/>
          <a:p>
            <a:pPr algn="ctr"/>
            <a:r>
              <a:rPr lang="en-US" sz="3600" dirty="0" smtClean="0">
                <a:latin typeface="Lucida Handwriting" pitchFamily="66" charset="0"/>
              </a:rPr>
              <a:t>What </a:t>
            </a:r>
            <a:r>
              <a:rPr lang="en-US" sz="3600" dirty="0" smtClean="0">
                <a:latin typeface="Lucida Handwriting" pitchFamily="66" charset="0"/>
              </a:rPr>
              <a:t>layer is represented by #4 on the picture below?</a:t>
            </a:r>
            <a:endParaRPr lang="en-US" sz="3600" dirty="0">
              <a:latin typeface="Lucida Handwriting"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4" name="Rectangle 3"/>
          <p:cNvSpPr/>
          <p:nvPr/>
        </p:nvSpPr>
        <p:spPr>
          <a:xfrm>
            <a:off x="0" y="2667000"/>
            <a:ext cx="9144000" cy="1631216"/>
          </a:xfrm>
          <a:prstGeom prst="rect">
            <a:avLst/>
          </a:prstGeom>
          <a:noFill/>
        </p:spPr>
        <p:txBody>
          <a:bodyPr wrap="square" lIns="91440" tIns="45720" rIns="91440" bIns="45720">
            <a:spAutoFit/>
          </a:bodyPr>
          <a:lstStyle/>
          <a:p>
            <a:pPr algn="ctr"/>
            <a:r>
              <a:rPr lang="en-US" sz="10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Lucida Handwriting" pitchFamily="66" charset="0"/>
              </a:rPr>
              <a:t>Outer Core</a:t>
            </a:r>
            <a:endParaRPr lang="en-US" sz="10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4" name="Rectangle 3"/>
          <p:cNvSpPr/>
          <p:nvPr/>
        </p:nvSpPr>
        <p:spPr>
          <a:xfrm>
            <a:off x="0" y="2667000"/>
            <a:ext cx="9144000" cy="1631216"/>
          </a:xfrm>
          <a:prstGeom prst="rect">
            <a:avLst/>
          </a:prstGeom>
          <a:noFill/>
        </p:spPr>
        <p:txBody>
          <a:bodyPr wrap="square" lIns="91440" tIns="45720" rIns="91440" bIns="45720">
            <a:spAutoFit/>
          </a:bodyPr>
          <a:lstStyle/>
          <a:p>
            <a:pPr algn="ctr"/>
            <a:r>
              <a:rPr lang="en-US" sz="10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Lucida Handwriting" pitchFamily="66" charset="0"/>
              </a:rPr>
              <a:t>Mantle</a:t>
            </a:r>
            <a:endParaRPr lang="en-US" sz="10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4" name="Rectangle 3"/>
          <p:cNvSpPr/>
          <p:nvPr/>
        </p:nvSpPr>
        <p:spPr>
          <a:xfrm>
            <a:off x="0" y="2667000"/>
            <a:ext cx="9144000" cy="1631216"/>
          </a:xfrm>
          <a:prstGeom prst="rect">
            <a:avLst/>
          </a:prstGeom>
          <a:noFill/>
        </p:spPr>
        <p:txBody>
          <a:bodyPr wrap="square" lIns="91440" tIns="45720" rIns="91440" bIns="45720">
            <a:spAutoFit/>
          </a:bodyPr>
          <a:lstStyle/>
          <a:p>
            <a:pPr algn="ctr"/>
            <a:r>
              <a:rPr lang="en-US" sz="10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Lucida Handwriting" pitchFamily="66" charset="0"/>
              </a:rPr>
              <a:t>Inner Core</a:t>
            </a:r>
            <a:endParaRPr lang="en-US" sz="10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4" name="Rectangle 3"/>
          <p:cNvSpPr/>
          <p:nvPr/>
        </p:nvSpPr>
        <p:spPr>
          <a:xfrm>
            <a:off x="0" y="2667000"/>
            <a:ext cx="9144000" cy="1631216"/>
          </a:xfrm>
          <a:prstGeom prst="rect">
            <a:avLst/>
          </a:prstGeom>
          <a:noFill/>
        </p:spPr>
        <p:txBody>
          <a:bodyPr wrap="square" lIns="91440" tIns="45720" rIns="91440" bIns="45720">
            <a:spAutoFit/>
          </a:bodyPr>
          <a:lstStyle/>
          <a:p>
            <a:pPr algn="ctr"/>
            <a:r>
              <a:rPr lang="en-US" sz="10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Lucida Handwriting" pitchFamily="66" charset="0"/>
              </a:rPr>
              <a:t>Crust</a:t>
            </a:r>
            <a:endParaRPr lang="en-US" sz="10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4" name="Rectangle 3"/>
          <p:cNvSpPr/>
          <p:nvPr/>
        </p:nvSpPr>
        <p:spPr>
          <a:xfrm>
            <a:off x="0" y="2667000"/>
            <a:ext cx="9144000" cy="1631216"/>
          </a:xfrm>
          <a:prstGeom prst="rect">
            <a:avLst/>
          </a:prstGeom>
          <a:noFill/>
        </p:spPr>
        <p:txBody>
          <a:bodyPr wrap="square" lIns="91440" tIns="45720" rIns="91440" bIns="45720">
            <a:spAutoFit/>
          </a:bodyPr>
          <a:lstStyle/>
          <a:p>
            <a:pPr algn="ctr"/>
            <a:r>
              <a:rPr lang="en-US" sz="10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Lucida Handwriting" pitchFamily="66" charset="0"/>
              </a:rPr>
              <a:t>Lithosphere</a:t>
            </a:r>
            <a:endParaRPr lang="en-US" sz="10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S910219212[1].wav">
            <a:hlinkClick r:id="" action="ppaction://media"/>
          </p:cNvPr>
          <p:cNvPicPr>
            <a:picLocks noRot="1" noChangeAspect="1"/>
          </p:cNvPicPr>
          <p:nvPr>
            <a:audioFile r:link="rId1"/>
          </p:nvPr>
        </p:nvPicPr>
        <p:blipFill>
          <a:blip r:embed="rId4" cstate="print"/>
          <a:stretch>
            <a:fillRect/>
          </a:stretch>
        </p:blipFill>
        <p:spPr>
          <a:xfrm>
            <a:off x="8686800" y="6324600"/>
            <a:ext cx="152400" cy="152400"/>
          </a:xfrm>
          <a:prstGeom prst="rect">
            <a:avLst/>
          </a:prstGeom>
        </p:spPr>
      </p:pic>
      <p:sp>
        <p:nvSpPr>
          <p:cNvPr id="2" name="TextBox 1"/>
          <p:cNvSpPr txBox="1"/>
          <p:nvPr/>
        </p:nvSpPr>
        <p:spPr>
          <a:xfrm>
            <a:off x="381000" y="685800"/>
            <a:ext cx="8229600" cy="1015663"/>
          </a:xfrm>
          <a:prstGeom prst="rect">
            <a:avLst/>
          </a:prstGeom>
          <a:noFill/>
        </p:spPr>
        <p:txBody>
          <a:bodyPr wrap="square" rtlCol="0">
            <a:spAutoFit/>
          </a:bodyPr>
          <a:lstStyle/>
          <a:p>
            <a:pPr algn="ctr"/>
            <a:r>
              <a:rPr lang="en-US" sz="6000" dirty="0" smtClean="0">
                <a:latin typeface="Lucida Handwriting" pitchFamily="66" charset="0"/>
              </a:rPr>
              <a:t>Directions</a:t>
            </a:r>
            <a:endParaRPr lang="en-US" sz="6000" dirty="0">
              <a:latin typeface="Lucida Handwriting" pitchFamily="66" charset="0"/>
            </a:endParaRPr>
          </a:p>
        </p:txBody>
      </p:sp>
      <p:sp>
        <p:nvSpPr>
          <p:cNvPr id="3" name="TextBox 2"/>
          <p:cNvSpPr txBox="1"/>
          <p:nvPr/>
        </p:nvSpPr>
        <p:spPr>
          <a:xfrm>
            <a:off x="304800" y="1676400"/>
            <a:ext cx="8458200" cy="4832092"/>
          </a:xfrm>
          <a:prstGeom prst="rect">
            <a:avLst/>
          </a:prstGeom>
          <a:noFill/>
        </p:spPr>
        <p:txBody>
          <a:bodyPr wrap="square" rtlCol="0">
            <a:spAutoFit/>
          </a:bodyPr>
          <a:lstStyle/>
          <a:p>
            <a:pPr marL="342900" indent="-342900">
              <a:buAutoNum type="arabicPeriod"/>
            </a:pPr>
            <a:r>
              <a:rPr lang="en-US" sz="1700" dirty="0" smtClean="0">
                <a:latin typeface="Lucida Handwriting" pitchFamily="66" charset="0"/>
              </a:rPr>
              <a:t>Students will be split into 2 teams</a:t>
            </a:r>
          </a:p>
          <a:p>
            <a:pPr marL="342900" indent="-342900">
              <a:buAutoNum type="arabicPeriod"/>
            </a:pPr>
            <a:r>
              <a:rPr lang="en-US" sz="1700" dirty="0" smtClean="0">
                <a:latin typeface="Lucida Handwriting" pitchFamily="66" charset="0"/>
              </a:rPr>
              <a:t>Pick one person from each team to be the score keeper and one person to be the spokesman</a:t>
            </a:r>
          </a:p>
          <a:p>
            <a:pPr marL="342900" indent="-342900">
              <a:buAutoNum type="arabicPeriod"/>
            </a:pPr>
            <a:r>
              <a:rPr lang="en-US" sz="1700" dirty="0" smtClean="0">
                <a:latin typeface="Lucida Handwriting" pitchFamily="66" charset="0"/>
              </a:rPr>
              <a:t> Each team will alternate picking a category and a point value</a:t>
            </a:r>
          </a:p>
          <a:p>
            <a:pPr marL="342900" indent="-342900">
              <a:buAutoNum type="arabicPeriod"/>
            </a:pPr>
            <a:r>
              <a:rPr lang="en-US" sz="1700" dirty="0" smtClean="0">
                <a:latin typeface="Lucida Handwriting" pitchFamily="66" charset="0"/>
              </a:rPr>
              <a:t>Unlike the real Jeopardy where the answer is given, the question will be given and you will have to give the answer</a:t>
            </a:r>
          </a:p>
          <a:p>
            <a:pPr marL="342900" indent="-342900">
              <a:buAutoNum type="arabicPeriod"/>
            </a:pPr>
            <a:r>
              <a:rPr lang="en-US" sz="1700" dirty="0" smtClean="0">
                <a:latin typeface="Lucida Handwriting" pitchFamily="66" charset="0"/>
              </a:rPr>
              <a:t>You will have 30 seconds to answer the question</a:t>
            </a:r>
          </a:p>
          <a:p>
            <a:pPr marL="342900" indent="-342900">
              <a:buAutoNum type="arabicPeriod"/>
            </a:pPr>
            <a:r>
              <a:rPr lang="en-US" sz="1700" dirty="0" smtClean="0">
                <a:latin typeface="Lucida Handwriting" pitchFamily="66" charset="0"/>
              </a:rPr>
              <a:t>When you have agreed on an answer the appointed person will share it with the class.  Please click on the question again to reveal the answer.</a:t>
            </a:r>
          </a:p>
          <a:p>
            <a:pPr marL="342900" indent="-342900">
              <a:buAutoNum type="arabicPeriod"/>
            </a:pPr>
            <a:r>
              <a:rPr lang="en-US" sz="1700" dirty="0" smtClean="0">
                <a:latin typeface="Lucida Handwriting" pitchFamily="66" charset="0"/>
              </a:rPr>
              <a:t>If you are correct you get the points.  Points will not be deduced for incorrect answers.</a:t>
            </a:r>
          </a:p>
          <a:p>
            <a:pPr marL="342900" indent="-342900">
              <a:buAutoNum type="arabicPeriod"/>
            </a:pPr>
            <a:r>
              <a:rPr lang="en-US" sz="1700" dirty="0" smtClean="0">
                <a:latin typeface="Lucida Handwriting" pitchFamily="66" charset="0"/>
              </a:rPr>
              <a:t>Please click on the earth to get back to the game board.</a:t>
            </a:r>
          </a:p>
          <a:p>
            <a:pPr marL="342900" indent="-342900">
              <a:buAutoNum type="arabicPeriod"/>
            </a:pPr>
            <a:r>
              <a:rPr lang="en-US" sz="1700" dirty="0" smtClean="0">
                <a:latin typeface="Lucida Handwriting" pitchFamily="66" charset="0"/>
              </a:rPr>
              <a:t>There is one daily double.  If you get the question correct you will get double the points it is worth. </a:t>
            </a:r>
          </a:p>
          <a:p>
            <a:pPr marL="342900" indent="-342900">
              <a:buAutoNum type="arabicPeriod"/>
            </a:pPr>
            <a:r>
              <a:rPr lang="en-US" sz="1700" dirty="0" smtClean="0">
                <a:latin typeface="Lucida Handwriting" pitchFamily="66" charset="0"/>
              </a:rPr>
              <a:t>The team with the most points at the end of the game will win!</a:t>
            </a:r>
          </a:p>
          <a:p>
            <a:pPr marL="342900" indent="-342900">
              <a:buAutoNum type="arabicPeriod"/>
            </a:pPr>
            <a:endParaRPr lang="en-US" dirty="0" smtClean="0"/>
          </a:p>
          <a:p>
            <a:pPr marL="342900" indent="-342900">
              <a:buAutoNum type="arabicPeriod"/>
            </a:pP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67"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1508879"/>
            <a:ext cx="9144000" cy="3139321"/>
          </a:xfrm>
          <a:prstGeom prst="rect">
            <a:avLst/>
          </a:prstGeom>
          <a:noFill/>
        </p:spPr>
        <p:txBody>
          <a:bodyPr wrap="square" rtlCol="0">
            <a:spAutoFit/>
          </a:bodyPr>
          <a:lstStyle/>
          <a:p>
            <a:pPr algn="ctr"/>
            <a:r>
              <a:rPr lang="en-US" sz="6600" dirty="0" smtClean="0">
                <a:ln>
                  <a:solidFill>
                    <a:schemeClr val="accent1"/>
                  </a:solidFill>
                </a:ln>
                <a:effectLst>
                  <a:outerShdw blurRad="50800" dist="50800" dir="5400000" algn="ctr" rotWithShape="0">
                    <a:schemeClr val="tx1"/>
                  </a:outerShdw>
                </a:effectLst>
                <a:latin typeface="Lucida Handwriting" pitchFamily="66" charset="0"/>
                <a:hlinkClick r:id="rId4" action="ppaction://hlinksldjump"/>
              </a:rPr>
              <a:t>The inner core is most likely composed of ?</a:t>
            </a:r>
            <a:endParaRPr lang="en-US" sz="6600" dirty="0">
              <a:ln>
                <a:solidFill>
                  <a:schemeClr val="accent1"/>
                </a:solidFill>
              </a:ln>
              <a:effectLst>
                <a:outerShdw blurRad="50800" dist="50800" dir="5400000" algn="ctr" rotWithShape="0">
                  <a:schemeClr val="tx1"/>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1585079"/>
            <a:ext cx="9144000" cy="3139321"/>
          </a:xfrm>
          <a:prstGeom prst="rect">
            <a:avLst/>
          </a:prstGeom>
          <a:noFill/>
        </p:spPr>
        <p:txBody>
          <a:bodyPr wrap="square" rtlCol="0">
            <a:spAutoFit/>
            <a:scene3d>
              <a:camera prst="orthographicFront"/>
              <a:lightRig rig="threePt" dir="t"/>
            </a:scene3d>
            <a:sp3d extrusionH="57150" contourW="12700">
              <a:extrusionClr>
                <a:schemeClr val="tx1"/>
              </a:extrusionClr>
              <a:contourClr>
                <a:schemeClr val="tx1"/>
              </a:contourClr>
            </a:sp3d>
          </a:bodyPr>
          <a:lstStyle/>
          <a:p>
            <a:pPr algn="ctr"/>
            <a:r>
              <a:rPr lang="en-US" sz="6600" dirty="0" smtClean="0">
                <a:effectLst>
                  <a:outerShdw blurRad="50800" dist="50800" dir="5400000" algn="ctr" rotWithShape="0">
                    <a:schemeClr val="tx1"/>
                  </a:outerShdw>
                </a:effectLst>
                <a:latin typeface="Lucida Handwriting" pitchFamily="66" charset="0"/>
                <a:hlinkClick r:id="rId4" action="ppaction://hlinksldjump"/>
              </a:rPr>
              <a:t>What is the thinnest layer of Earth?</a:t>
            </a:r>
            <a:endParaRPr lang="en-US" sz="6600" dirty="0">
              <a:latin typeface="Lucida Handwriting"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1508879"/>
            <a:ext cx="9144000" cy="3139321"/>
          </a:xfrm>
          <a:prstGeom prst="rect">
            <a:avLst/>
          </a:prstGeom>
          <a:noFill/>
        </p:spPr>
        <p:txBody>
          <a:bodyPr wrap="square" rtlCol="0">
            <a:spAutoFit/>
            <a:scene3d>
              <a:camera prst="orthographicFront"/>
              <a:lightRig rig="threePt" dir="t"/>
            </a:scene3d>
            <a:sp3d extrusionH="57150" contourW="12700">
              <a:extrusionClr>
                <a:schemeClr val="tx1"/>
              </a:extrusionClr>
              <a:contourClr>
                <a:schemeClr val="tx1"/>
              </a:contourClr>
            </a:sp3d>
          </a:bodyPr>
          <a:lstStyle/>
          <a:p>
            <a:pPr algn="ctr"/>
            <a:r>
              <a:rPr lang="en-US" sz="6600" dirty="0" smtClean="0">
                <a:effectLst>
                  <a:outerShdw blurRad="50800" dist="50800" dir="5400000" algn="ctr" rotWithShape="0">
                    <a:schemeClr val="tx1"/>
                  </a:outerShdw>
                </a:effectLst>
                <a:latin typeface="Lucida Handwriting" pitchFamily="66" charset="0"/>
                <a:hlinkClick r:id="rId4" action="ppaction://hlinksldjump"/>
              </a:rPr>
              <a:t>What do the crust and the upper mantle make up</a:t>
            </a:r>
            <a:r>
              <a:rPr lang="en-US" sz="6600" dirty="0" smtClean="0">
                <a:latin typeface="Lucida Handwriting" pitchFamily="66" charset="0"/>
                <a:hlinkClick r:id="rId4" action="ppaction://hlinksldjump"/>
              </a:rPr>
              <a:t>?</a:t>
            </a:r>
            <a:endParaRPr lang="en-US" sz="6600" dirty="0">
              <a:latin typeface="Lucida Handwriting"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1143000"/>
            <a:ext cx="9144000" cy="4154984"/>
          </a:xfrm>
          <a:prstGeom prst="rect">
            <a:avLst/>
          </a:prstGeom>
          <a:noFill/>
        </p:spPr>
        <p:txBody>
          <a:bodyPr wrap="square" rtlCol="0">
            <a:spAutoFit/>
            <a:scene3d>
              <a:camera prst="orthographicFront"/>
              <a:lightRig rig="threePt" dir="t"/>
            </a:scene3d>
            <a:sp3d extrusionH="57150" contourW="12700">
              <a:extrusionClr>
                <a:schemeClr val="tx1"/>
              </a:extrusionClr>
              <a:contourClr>
                <a:schemeClr val="tx1"/>
              </a:contourClr>
            </a:sp3d>
          </a:bodyPr>
          <a:lstStyle/>
          <a:p>
            <a:pPr algn="ctr"/>
            <a:r>
              <a:rPr lang="en-US" sz="6600" dirty="0" smtClean="0">
                <a:effectLst>
                  <a:outerShdw blurRad="50800" dist="50800" dir="5400000" algn="ctr" rotWithShape="0">
                    <a:schemeClr val="tx1"/>
                  </a:outerShdw>
                </a:effectLst>
                <a:latin typeface="Lucida Handwriting" pitchFamily="66" charset="0"/>
                <a:hlinkClick r:id="rId4" action="ppaction://hlinksldjump"/>
              </a:rPr>
              <a:t>Name the boundary that separates the crust from the mantle</a:t>
            </a:r>
            <a:endParaRPr lang="en-US" sz="6600" dirty="0">
              <a:latin typeface="Lucida Handwriting"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2854404"/>
            <a:ext cx="9144000" cy="1107996"/>
          </a:xfrm>
          <a:prstGeom prst="rect">
            <a:avLst/>
          </a:prstGeom>
          <a:noFill/>
        </p:spPr>
        <p:txBody>
          <a:bodyPr wrap="square" rtlCol="0">
            <a:spAutoFit/>
          </a:bodyPr>
          <a:lstStyle/>
          <a:p>
            <a:pPr algn="ctr"/>
            <a:r>
              <a:rPr lang="en-US" sz="6600" dirty="0" smtClean="0">
                <a:latin typeface="Lucida Handwriting" pitchFamily="66" charset="0"/>
                <a:hlinkClick r:id="rId4" action="ppaction://hlinksldjump"/>
              </a:rPr>
              <a:t>Define geophysics</a:t>
            </a:r>
            <a:endParaRPr lang="en-US" sz="6600" dirty="0">
              <a:latin typeface="Lucida Handwriting"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0" y="2515850"/>
            <a:ext cx="9144000" cy="1446550"/>
          </a:xfrm>
          <a:prstGeom prst="rect">
            <a:avLst/>
          </a:prstGeom>
          <a:noFill/>
        </p:spPr>
        <p:txBody>
          <a:bodyPr wrap="square" rtlCol="0">
            <a:spAutoFit/>
          </a:bodyPr>
          <a:lstStyle/>
          <a:p>
            <a:pPr algn="ctr"/>
            <a:r>
              <a:rPr lang="en-US" sz="8800" dirty="0" smtClean="0">
                <a:latin typeface="Lucida Handwriting" pitchFamily="66" charset="0"/>
              </a:rPr>
              <a:t>Iron</a:t>
            </a:r>
            <a:endParaRPr lang="en-US" sz="8800" dirty="0">
              <a:latin typeface="Lucida Handwriting"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0" y="2515850"/>
            <a:ext cx="9144000" cy="1446550"/>
          </a:xfrm>
          <a:prstGeom prst="rect">
            <a:avLst/>
          </a:prstGeom>
          <a:noFill/>
        </p:spPr>
        <p:txBody>
          <a:bodyPr wrap="square" rtlCol="0">
            <a:spAutoFit/>
          </a:bodyPr>
          <a:lstStyle/>
          <a:p>
            <a:pPr algn="ctr"/>
            <a:r>
              <a:rPr lang="en-US" sz="8800" dirty="0" smtClean="0">
                <a:latin typeface="Lucida Handwriting" pitchFamily="66" charset="0"/>
              </a:rPr>
              <a:t>Lithosphere</a:t>
            </a:r>
            <a:endParaRPr lang="en-US" sz="8800" dirty="0">
              <a:latin typeface="Lucida Handwriting"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0" y="2515850"/>
            <a:ext cx="9144000" cy="1446550"/>
          </a:xfrm>
          <a:prstGeom prst="rect">
            <a:avLst/>
          </a:prstGeom>
          <a:noFill/>
        </p:spPr>
        <p:txBody>
          <a:bodyPr wrap="square" rtlCol="0">
            <a:spAutoFit/>
          </a:bodyPr>
          <a:lstStyle/>
          <a:p>
            <a:pPr algn="ctr"/>
            <a:r>
              <a:rPr lang="en-US" sz="8800" dirty="0" smtClean="0">
                <a:latin typeface="Lucida Handwriting" pitchFamily="66" charset="0"/>
              </a:rPr>
              <a:t>The </a:t>
            </a:r>
            <a:r>
              <a:rPr lang="en-US" sz="8800" dirty="0" err="1" smtClean="0">
                <a:latin typeface="Lucida Handwriting" pitchFamily="66" charset="0"/>
              </a:rPr>
              <a:t>Moho</a:t>
            </a:r>
            <a:endParaRPr lang="en-US" sz="8800" dirty="0">
              <a:latin typeface="Lucida Handwriting"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0" y="2515850"/>
            <a:ext cx="9144000" cy="1446550"/>
          </a:xfrm>
          <a:prstGeom prst="rect">
            <a:avLst/>
          </a:prstGeom>
          <a:noFill/>
        </p:spPr>
        <p:txBody>
          <a:bodyPr wrap="square" rtlCol="0">
            <a:spAutoFit/>
          </a:bodyPr>
          <a:lstStyle/>
          <a:p>
            <a:pPr algn="ctr"/>
            <a:r>
              <a:rPr lang="en-US" sz="8800" dirty="0" smtClean="0">
                <a:latin typeface="Lucida Handwriting" pitchFamily="66" charset="0"/>
              </a:rPr>
              <a:t>The Crust</a:t>
            </a:r>
            <a:endParaRPr lang="en-US" sz="8800" dirty="0">
              <a:latin typeface="Lucida Handwriting"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0" y="1371600"/>
            <a:ext cx="9144000" cy="3939540"/>
          </a:xfrm>
          <a:prstGeom prst="rect">
            <a:avLst/>
          </a:prstGeom>
          <a:noFill/>
        </p:spPr>
        <p:txBody>
          <a:bodyPr wrap="square" rtlCol="0">
            <a:spAutoFit/>
          </a:bodyPr>
          <a:lstStyle/>
          <a:p>
            <a:pPr algn="ctr"/>
            <a:r>
              <a:rPr lang="en-US" sz="5000" dirty="0" smtClean="0">
                <a:latin typeface="Lucida Handwriting" pitchFamily="66" charset="0"/>
              </a:rPr>
              <a:t>The branch of geology that studies the interior of the Earth from measurements taken on the surface of the Earth</a:t>
            </a:r>
            <a:endParaRPr lang="en-US" sz="5000" dirty="0">
              <a:latin typeface="Lucida Handwriting"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09800"/>
            <a:ext cx="9906000" cy="2554545"/>
          </a:xfrm>
          <a:prstGeom prst="rect">
            <a:avLst/>
          </a:prstGeom>
          <a:noFill/>
        </p:spPr>
        <p:txBody>
          <a:bodyPr wrap="square" lIns="91440" tIns="45720" rIns="91440" bIns="45720">
            <a:spAutoFit/>
          </a:bodyPr>
          <a:lstStyle/>
          <a:p>
            <a:pPr algn="ctr"/>
            <a:r>
              <a:rPr lang="en-US" sz="7800" b="1" cap="none" spc="0"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Lucida Handwriting" pitchFamily="66" charset="0"/>
              </a:rPr>
              <a:t>And the Categories Are…</a:t>
            </a:r>
            <a:endParaRPr lang="en-US" sz="78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latin typeface="Lucida Handwriting" pitchFamily="66" charset="0"/>
            </a:endParaRPr>
          </a:p>
        </p:txBody>
      </p:sp>
    </p:spTree>
  </p:cSld>
  <p:clrMapOvr>
    <a:masterClrMapping/>
  </p:clrMapOvr>
  <p:transition advClick="0">
    <p:sndAc>
      <p:stSnd>
        <p:snd r:embed="rId2" name="explode.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pic>
        <p:nvPicPr>
          <p:cNvPr id="1026" name="Picture 2">
            <a:hlinkClick r:id="rId4" action="ppaction://hlinksldjump"/>
          </p:cNvPr>
          <p:cNvPicPr>
            <a:picLocks noChangeAspect="1" noChangeArrowheads="1"/>
          </p:cNvPicPr>
          <p:nvPr/>
        </p:nvPicPr>
        <p:blipFill>
          <a:blip r:embed="rId5" cstate="print"/>
          <a:srcRect/>
          <a:stretch>
            <a:fillRect/>
          </a:stretch>
        </p:blipFill>
        <p:spPr bwMode="auto">
          <a:xfrm>
            <a:off x="381000" y="2209800"/>
            <a:ext cx="7239000" cy="4191000"/>
          </a:xfrm>
          <a:prstGeom prst="rect">
            <a:avLst/>
          </a:prstGeom>
          <a:noFill/>
          <a:ln w="9525">
            <a:noFill/>
            <a:miter lim="800000"/>
            <a:headEnd/>
            <a:tailEnd/>
          </a:ln>
        </p:spPr>
      </p:pic>
      <p:sp>
        <p:nvSpPr>
          <p:cNvPr id="5" name="Rectangle 4"/>
          <p:cNvSpPr/>
          <p:nvPr/>
        </p:nvSpPr>
        <p:spPr>
          <a:xfrm>
            <a:off x="0" y="990600"/>
            <a:ext cx="9144000" cy="1200329"/>
          </a:xfrm>
          <a:prstGeom prst="rect">
            <a:avLst/>
          </a:prstGeom>
        </p:spPr>
        <p:txBody>
          <a:bodyPr wrap="square">
            <a:spAutoFit/>
          </a:bodyPr>
          <a:lstStyle/>
          <a:p>
            <a:pPr algn="ctr"/>
            <a:r>
              <a:rPr lang="en-US" sz="3600" dirty="0" smtClean="0">
                <a:latin typeface="Lucida Handwriting" pitchFamily="66" charset="0"/>
              </a:rPr>
              <a:t>What feature is represented by #1 on the picture below?</a:t>
            </a:r>
            <a:endParaRPr lang="en-US" sz="3600" dirty="0">
              <a:latin typeface="Lucida Handwriting"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pic>
        <p:nvPicPr>
          <p:cNvPr id="1026" name="Picture 2">
            <a:hlinkClick r:id="rId4" action="ppaction://hlinksldjump"/>
          </p:cNvPr>
          <p:cNvPicPr>
            <a:picLocks noChangeAspect="1" noChangeArrowheads="1"/>
          </p:cNvPicPr>
          <p:nvPr/>
        </p:nvPicPr>
        <p:blipFill>
          <a:blip r:embed="rId5" cstate="print"/>
          <a:srcRect/>
          <a:stretch>
            <a:fillRect/>
          </a:stretch>
        </p:blipFill>
        <p:spPr bwMode="auto">
          <a:xfrm>
            <a:off x="381000" y="2209800"/>
            <a:ext cx="7239000" cy="4191000"/>
          </a:xfrm>
          <a:prstGeom prst="rect">
            <a:avLst/>
          </a:prstGeom>
          <a:noFill/>
          <a:ln w="9525">
            <a:noFill/>
            <a:miter lim="800000"/>
            <a:headEnd/>
            <a:tailEnd/>
          </a:ln>
        </p:spPr>
      </p:pic>
      <p:sp>
        <p:nvSpPr>
          <p:cNvPr id="5" name="Rectangle 4"/>
          <p:cNvSpPr/>
          <p:nvPr/>
        </p:nvSpPr>
        <p:spPr>
          <a:xfrm>
            <a:off x="0" y="990600"/>
            <a:ext cx="9144000" cy="1200329"/>
          </a:xfrm>
          <a:prstGeom prst="rect">
            <a:avLst/>
          </a:prstGeom>
        </p:spPr>
        <p:txBody>
          <a:bodyPr wrap="square">
            <a:spAutoFit/>
          </a:bodyPr>
          <a:lstStyle/>
          <a:p>
            <a:pPr algn="ctr"/>
            <a:r>
              <a:rPr lang="en-US" sz="3600" dirty="0" smtClean="0">
                <a:latin typeface="Lucida Handwriting" pitchFamily="66" charset="0"/>
              </a:rPr>
              <a:t>What feature is represented by #2 on the picture below?</a:t>
            </a:r>
            <a:endParaRPr lang="en-US" sz="3600" dirty="0">
              <a:latin typeface="Lucida Handwriting"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pic>
        <p:nvPicPr>
          <p:cNvPr id="1026" name="Picture 2">
            <a:hlinkClick r:id="rId4" action="ppaction://hlinksldjump"/>
          </p:cNvPr>
          <p:cNvPicPr>
            <a:picLocks noChangeAspect="1" noChangeArrowheads="1"/>
          </p:cNvPicPr>
          <p:nvPr/>
        </p:nvPicPr>
        <p:blipFill>
          <a:blip r:embed="rId5" cstate="print"/>
          <a:srcRect/>
          <a:stretch>
            <a:fillRect/>
          </a:stretch>
        </p:blipFill>
        <p:spPr bwMode="auto">
          <a:xfrm>
            <a:off x="381000" y="2209800"/>
            <a:ext cx="7239000" cy="4191000"/>
          </a:xfrm>
          <a:prstGeom prst="rect">
            <a:avLst/>
          </a:prstGeom>
          <a:noFill/>
          <a:ln w="9525">
            <a:noFill/>
            <a:miter lim="800000"/>
            <a:headEnd/>
            <a:tailEnd/>
          </a:ln>
        </p:spPr>
      </p:pic>
      <p:sp>
        <p:nvSpPr>
          <p:cNvPr id="5" name="Rectangle 4"/>
          <p:cNvSpPr/>
          <p:nvPr/>
        </p:nvSpPr>
        <p:spPr>
          <a:xfrm>
            <a:off x="0" y="990600"/>
            <a:ext cx="9144000" cy="1200329"/>
          </a:xfrm>
          <a:prstGeom prst="rect">
            <a:avLst/>
          </a:prstGeom>
        </p:spPr>
        <p:txBody>
          <a:bodyPr wrap="square">
            <a:spAutoFit/>
          </a:bodyPr>
          <a:lstStyle/>
          <a:p>
            <a:pPr algn="ctr"/>
            <a:r>
              <a:rPr lang="en-US" sz="3600" dirty="0" smtClean="0">
                <a:latin typeface="Lucida Handwriting" pitchFamily="66" charset="0"/>
              </a:rPr>
              <a:t>What feature is represented by #4 on the picture below?</a:t>
            </a:r>
            <a:endParaRPr lang="en-US" sz="3600" dirty="0">
              <a:latin typeface="Lucida Handwriting"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pic>
        <p:nvPicPr>
          <p:cNvPr id="1026" name="Picture 2">
            <a:hlinkClick r:id="rId4" action="ppaction://hlinksldjump"/>
          </p:cNvPr>
          <p:cNvPicPr>
            <a:picLocks noChangeAspect="1" noChangeArrowheads="1"/>
          </p:cNvPicPr>
          <p:nvPr/>
        </p:nvPicPr>
        <p:blipFill>
          <a:blip r:embed="rId5" cstate="print"/>
          <a:srcRect/>
          <a:stretch>
            <a:fillRect/>
          </a:stretch>
        </p:blipFill>
        <p:spPr bwMode="auto">
          <a:xfrm>
            <a:off x="381000" y="2209800"/>
            <a:ext cx="7239000" cy="4191000"/>
          </a:xfrm>
          <a:prstGeom prst="rect">
            <a:avLst/>
          </a:prstGeom>
          <a:noFill/>
          <a:ln w="9525">
            <a:noFill/>
            <a:miter lim="800000"/>
            <a:headEnd/>
            <a:tailEnd/>
          </a:ln>
        </p:spPr>
      </p:pic>
      <p:sp>
        <p:nvSpPr>
          <p:cNvPr id="5" name="Rectangle 4"/>
          <p:cNvSpPr/>
          <p:nvPr/>
        </p:nvSpPr>
        <p:spPr>
          <a:xfrm>
            <a:off x="0" y="990600"/>
            <a:ext cx="9144000" cy="1200329"/>
          </a:xfrm>
          <a:prstGeom prst="rect">
            <a:avLst/>
          </a:prstGeom>
        </p:spPr>
        <p:txBody>
          <a:bodyPr wrap="square">
            <a:spAutoFit/>
          </a:bodyPr>
          <a:lstStyle/>
          <a:p>
            <a:pPr algn="ctr"/>
            <a:r>
              <a:rPr lang="en-US" sz="3600" dirty="0" smtClean="0">
                <a:latin typeface="Lucida Handwriting" pitchFamily="66" charset="0"/>
              </a:rPr>
              <a:t>What feature is represented by #5 on the picture below?</a:t>
            </a:r>
            <a:endParaRPr lang="en-US" sz="3600" dirty="0">
              <a:latin typeface="Lucida Handwriting"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pic>
        <p:nvPicPr>
          <p:cNvPr id="1026" name="Picture 2">
            <a:hlinkClick r:id="rId4" action="ppaction://hlinksldjump"/>
          </p:cNvPr>
          <p:cNvPicPr>
            <a:picLocks noChangeAspect="1" noChangeArrowheads="1"/>
          </p:cNvPicPr>
          <p:nvPr/>
        </p:nvPicPr>
        <p:blipFill>
          <a:blip r:embed="rId5" cstate="print"/>
          <a:srcRect/>
          <a:stretch>
            <a:fillRect/>
          </a:stretch>
        </p:blipFill>
        <p:spPr bwMode="auto">
          <a:xfrm>
            <a:off x="381000" y="2209800"/>
            <a:ext cx="7239000" cy="4191000"/>
          </a:xfrm>
          <a:prstGeom prst="rect">
            <a:avLst/>
          </a:prstGeom>
          <a:noFill/>
          <a:ln w="9525">
            <a:noFill/>
            <a:miter lim="800000"/>
            <a:headEnd/>
            <a:tailEnd/>
          </a:ln>
        </p:spPr>
      </p:pic>
      <p:sp>
        <p:nvSpPr>
          <p:cNvPr id="5" name="Rectangle 4"/>
          <p:cNvSpPr/>
          <p:nvPr/>
        </p:nvSpPr>
        <p:spPr>
          <a:xfrm>
            <a:off x="0" y="990600"/>
            <a:ext cx="9144000" cy="1200329"/>
          </a:xfrm>
          <a:prstGeom prst="rect">
            <a:avLst/>
          </a:prstGeom>
        </p:spPr>
        <p:txBody>
          <a:bodyPr wrap="square">
            <a:spAutoFit/>
          </a:bodyPr>
          <a:lstStyle/>
          <a:p>
            <a:pPr algn="ctr"/>
            <a:r>
              <a:rPr lang="en-US" sz="3600" dirty="0" smtClean="0">
                <a:latin typeface="Lucida Handwriting" pitchFamily="66" charset="0"/>
              </a:rPr>
              <a:t>What feature is represented by #8 on the picture below?</a:t>
            </a:r>
            <a:endParaRPr lang="en-US" sz="3600" dirty="0">
              <a:latin typeface="Lucida Handwriting"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0" y="2209800"/>
            <a:ext cx="9144000" cy="2800767"/>
          </a:xfrm>
          <a:prstGeom prst="rect">
            <a:avLst/>
          </a:prstGeom>
          <a:noFill/>
        </p:spPr>
        <p:txBody>
          <a:bodyPr wrap="square" rtlCol="0">
            <a:spAutoFit/>
          </a:bodyPr>
          <a:lstStyle/>
          <a:p>
            <a:pPr algn="ctr"/>
            <a:r>
              <a:rPr lang="en-US" sz="8800" dirty="0" smtClean="0">
                <a:latin typeface="Lucida Handwriting" pitchFamily="66" charset="0"/>
              </a:rPr>
              <a:t>Volcanic Island Arc</a:t>
            </a:r>
            <a:endParaRPr lang="en-US" sz="8800" dirty="0">
              <a:latin typeface="Lucida Handwriting"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1447800"/>
            <a:ext cx="9144000" cy="4154984"/>
          </a:xfrm>
          <a:prstGeom prst="rect">
            <a:avLst/>
          </a:prstGeom>
          <a:noFill/>
        </p:spPr>
        <p:txBody>
          <a:bodyPr wrap="square" rtlCol="0">
            <a:spAutoFit/>
          </a:bodyPr>
          <a:lstStyle/>
          <a:p>
            <a:pPr algn="ctr"/>
            <a:r>
              <a:rPr lang="en-US" sz="8800" dirty="0" smtClean="0">
                <a:latin typeface="Lucida Handwriting" pitchFamily="66" charset="0"/>
              </a:rPr>
              <a:t>Ocean-Ocean Convergent Boundary</a:t>
            </a:r>
            <a:endParaRPr lang="en-US" sz="8800" dirty="0">
              <a:latin typeface="Lucida Handwriting"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1447800"/>
            <a:ext cx="9144000" cy="4154984"/>
          </a:xfrm>
          <a:prstGeom prst="rect">
            <a:avLst/>
          </a:prstGeom>
          <a:noFill/>
        </p:spPr>
        <p:txBody>
          <a:bodyPr wrap="square" rtlCol="0">
            <a:spAutoFit/>
          </a:bodyPr>
          <a:lstStyle/>
          <a:p>
            <a:pPr algn="ctr"/>
            <a:r>
              <a:rPr lang="en-US" sz="8800" dirty="0" smtClean="0">
                <a:latin typeface="Lucida Handwriting" pitchFamily="66" charset="0"/>
              </a:rPr>
              <a:t>Divergent Plate Boundary</a:t>
            </a:r>
            <a:endParaRPr lang="en-US" sz="8800" dirty="0">
              <a:latin typeface="Lucida Handwriting"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685800"/>
            <a:ext cx="9144000" cy="5509200"/>
          </a:xfrm>
          <a:prstGeom prst="rect">
            <a:avLst/>
          </a:prstGeom>
          <a:noFill/>
        </p:spPr>
        <p:txBody>
          <a:bodyPr wrap="square" rtlCol="0">
            <a:spAutoFit/>
          </a:bodyPr>
          <a:lstStyle/>
          <a:p>
            <a:pPr algn="ctr"/>
            <a:r>
              <a:rPr lang="en-US" sz="8800" dirty="0" smtClean="0">
                <a:latin typeface="Lucida Handwriting" pitchFamily="66" charset="0"/>
              </a:rPr>
              <a:t>Ocean-Continent Convergent Boundary</a:t>
            </a:r>
            <a:endParaRPr lang="en-US" sz="8800" dirty="0">
              <a:latin typeface="Lucida Handwriting"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2592050"/>
            <a:ext cx="9144000" cy="1446550"/>
          </a:xfrm>
          <a:prstGeom prst="rect">
            <a:avLst/>
          </a:prstGeom>
          <a:noFill/>
        </p:spPr>
        <p:txBody>
          <a:bodyPr wrap="square" rtlCol="0">
            <a:spAutoFit/>
          </a:bodyPr>
          <a:lstStyle/>
          <a:p>
            <a:pPr algn="ctr"/>
            <a:r>
              <a:rPr lang="en-US" sz="8800" dirty="0" err="1" smtClean="0">
                <a:latin typeface="Lucida Handwriting" pitchFamily="66" charset="0"/>
              </a:rPr>
              <a:t>Benioff</a:t>
            </a:r>
            <a:r>
              <a:rPr lang="en-US" sz="8800" dirty="0" smtClean="0">
                <a:latin typeface="Lucida Handwriting" pitchFamily="66" charset="0"/>
              </a:rPr>
              <a:t> Zone</a:t>
            </a:r>
            <a:endParaRPr lang="en-US" sz="8800" dirty="0">
              <a:latin typeface="Lucida Handwriting"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10819"/>
            <a:ext cx="9144000" cy="4708981"/>
          </a:xfrm>
          <a:prstGeom prst="rect">
            <a:avLst/>
          </a:prstGeom>
          <a:noFill/>
        </p:spPr>
        <p:txBody>
          <a:bodyPr wrap="square" lIns="91440" tIns="45720" rIns="91440" bIns="45720">
            <a:spAutoFit/>
          </a:bodyPr>
          <a:lstStyle/>
          <a:p>
            <a:pPr algn="ctr"/>
            <a:r>
              <a:rPr lang="en-US" sz="100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Lucida Handwriting" pitchFamily="66" charset="0"/>
              </a:rPr>
              <a:t>Label the </a:t>
            </a:r>
          </a:p>
          <a:p>
            <a:pPr algn="ctr"/>
            <a:r>
              <a:rPr lang="en-US" sz="100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Lucida Handwriting" pitchFamily="66" charset="0"/>
              </a:rPr>
              <a:t>Earth’s Layers</a:t>
            </a:r>
            <a:endParaRPr lang="en-US" sz="100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latin typeface="Lucida Handwriting" pitchFamily="66" charset="0"/>
            </a:endParaRPr>
          </a:p>
        </p:txBody>
      </p:sp>
    </p:spTree>
  </p:cSld>
  <p:clrMapOvr>
    <a:masterClrMapping/>
  </p:clrMapOvr>
  <p:transition advClick="0" advTm="3000">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76200" y="2143542"/>
            <a:ext cx="9144000" cy="2123658"/>
          </a:xfrm>
          <a:prstGeom prst="rect">
            <a:avLst/>
          </a:prstGeom>
          <a:noFill/>
        </p:spPr>
        <p:txBody>
          <a:bodyPr wrap="square" rtlCol="0">
            <a:spAutoFit/>
          </a:bodyPr>
          <a:lstStyle/>
          <a:p>
            <a:pPr algn="ctr"/>
            <a:r>
              <a:rPr lang="en-US" sz="6400" dirty="0" smtClean="0">
                <a:ln>
                  <a:solidFill>
                    <a:schemeClr val="accent1"/>
                  </a:solidFill>
                </a:ln>
                <a:effectLst>
                  <a:outerShdw blurRad="50800" dist="50800" dir="5400000" algn="ctr" rotWithShape="0">
                    <a:schemeClr val="tx1"/>
                  </a:outerShdw>
                </a:effectLst>
                <a:latin typeface="Lucida Handwriting" pitchFamily="66" charset="0"/>
                <a:hlinkClick r:id="rId4" action="ppaction://hlinksldjump"/>
              </a:rPr>
              <a:t>Tectonic plates are part of Earth’s? </a:t>
            </a:r>
            <a:endParaRPr lang="en-US" sz="6400" dirty="0">
              <a:ln>
                <a:solidFill>
                  <a:schemeClr val="accent1"/>
                </a:solidFill>
              </a:ln>
              <a:effectLst>
                <a:outerShdw blurRad="50800" dist="50800" dir="5400000" algn="ctr" rotWithShape="0">
                  <a:schemeClr val="tx1"/>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76200" y="2397204"/>
            <a:ext cx="9144000" cy="1107996"/>
          </a:xfrm>
          <a:prstGeom prst="rect">
            <a:avLst/>
          </a:prstGeom>
          <a:noFill/>
        </p:spPr>
        <p:txBody>
          <a:bodyPr wrap="square" rtlCol="0">
            <a:spAutoFit/>
          </a:bodyPr>
          <a:lstStyle/>
          <a:p>
            <a:pPr algn="ctr"/>
            <a:r>
              <a:rPr lang="en-US" sz="6600" dirty="0" smtClean="0">
                <a:ln>
                  <a:solidFill>
                    <a:schemeClr val="accent1"/>
                  </a:solidFill>
                </a:ln>
                <a:effectLst>
                  <a:outerShdw blurRad="50800" dist="50800" dir="5400000" algn="ctr" rotWithShape="0">
                    <a:schemeClr val="tx1"/>
                  </a:outerShdw>
                </a:effectLst>
                <a:latin typeface="Lucida Handwriting" pitchFamily="66" charset="0"/>
                <a:hlinkClick r:id="rId4" action="ppaction://hlinksldjump"/>
              </a:rPr>
              <a:t>Describe </a:t>
            </a:r>
            <a:r>
              <a:rPr lang="en-US" sz="6600" dirty="0" err="1" smtClean="0">
                <a:ln>
                  <a:solidFill>
                    <a:schemeClr val="accent1"/>
                  </a:solidFill>
                </a:ln>
                <a:effectLst>
                  <a:outerShdw blurRad="50800" dist="50800" dir="5400000" algn="ctr" rotWithShape="0">
                    <a:schemeClr val="tx1"/>
                  </a:outerShdw>
                </a:effectLst>
                <a:latin typeface="Lucida Handwriting" pitchFamily="66" charset="0"/>
                <a:hlinkClick r:id="rId4" action="ppaction://hlinksldjump"/>
              </a:rPr>
              <a:t>Pangea</a:t>
            </a:r>
            <a:r>
              <a:rPr lang="en-US" sz="6600" dirty="0" smtClean="0">
                <a:ln>
                  <a:solidFill>
                    <a:schemeClr val="accent1"/>
                  </a:solidFill>
                </a:ln>
                <a:effectLst>
                  <a:outerShdw blurRad="50800" dist="50800" dir="5400000" algn="ctr" rotWithShape="0">
                    <a:schemeClr val="tx1"/>
                  </a:outerShdw>
                </a:effectLst>
                <a:latin typeface="Lucida Handwriting" pitchFamily="66" charset="0"/>
                <a:hlinkClick r:id="rId4" action="ppaction://hlinksldjump"/>
              </a:rPr>
              <a:t>?</a:t>
            </a:r>
            <a:endParaRPr lang="en-US" sz="6600" dirty="0">
              <a:ln>
                <a:solidFill>
                  <a:schemeClr val="accent1"/>
                </a:solidFill>
              </a:ln>
              <a:effectLst>
                <a:outerShdw blurRad="50800" dist="50800" dir="5400000" algn="ctr" rotWithShape="0">
                  <a:schemeClr val="tx1"/>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1828800"/>
            <a:ext cx="9144000" cy="3139321"/>
          </a:xfrm>
          <a:prstGeom prst="rect">
            <a:avLst/>
          </a:prstGeom>
          <a:noFill/>
        </p:spPr>
        <p:txBody>
          <a:bodyPr wrap="square" rtlCol="0">
            <a:spAutoFit/>
          </a:bodyPr>
          <a:lstStyle/>
          <a:p>
            <a:pPr algn="ctr"/>
            <a:r>
              <a:rPr lang="en-US" sz="6600" dirty="0" smtClean="0">
                <a:ln>
                  <a:solidFill>
                    <a:schemeClr val="accent1"/>
                  </a:solidFill>
                </a:ln>
                <a:effectLst>
                  <a:outerShdw blurRad="50800" dist="50800" dir="5400000" algn="ctr" rotWithShape="0">
                    <a:schemeClr val="tx1"/>
                  </a:outerShdw>
                </a:effectLst>
                <a:latin typeface="Lucida Handwriting" pitchFamily="66" charset="0"/>
                <a:hlinkClick r:id="rId4" action="ppaction://hlinksldjump"/>
              </a:rPr>
              <a:t>What were the 2 supercontinents of </a:t>
            </a:r>
            <a:r>
              <a:rPr lang="en-US" sz="6600" dirty="0" err="1" smtClean="0">
                <a:ln>
                  <a:solidFill>
                    <a:schemeClr val="accent1"/>
                  </a:solidFill>
                </a:ln>
                <a:effectLst>
                  <a:outerShdw blurRad="50800" dist="50800" dir="5400000" algn="ctr" rotWithShape="0">
                    <a:schemeClr val="tx1"/>
                  </a:outerShdw>
                </a:effectLst>
                <a:latin typeface="Lucida Handwriting" pitchFamily="66" charset="0"/>
                <a:hlinkClick r:id="rId4" action="ppaction://hlinksldjump"/>
              </a:rPr>
              <a:t>Pangea</a:t>
            </a:r>
            <a:r>
              <a:rPr lang="en-US" sz="6600" dirty="0" smtClean="0">
                <a:ln>
                  <a:solidFill>
                    <a:schemeClr val="accent1"/>
                  </a:solidFill>
                </a:ln>
                <a:effectLst>
                  <a:outerShdw blurRad="50800" dist="50800" dir="5400000" algn="ctr" rotWithShape="0">
                    <a:schemeClr val="tx1"/>
                  </a:outerShdw>
                </a:effectLst>
                <a:latin typeface="Lucida Handwriting" pitchFamily="66" charset="0"/>
                <a:hlinkClick r:id="rId4" action="ppaction://hlinksldjump"/>
              </a:rPr>
              <a:t> called?</a:t>
            </a:r>
            <a:endParaRPr lang="en-US" sz="6600" dirty="0">
              <a:ln>
                <a:solidFill>
                  <a:schemeClr val="accent1"/>
                </a:solidFill>
              </a:ln>
              <a:effectLst>
                <a:outerShdw blurRad="50800" dist="50800" dir="5400000" algn="ctr" rotWithShape="0">
                  <a:schemeClr val="tx1"/>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1828800"/>
            <a:ext cx="9144000" cy="3139321"/>
          </a:xfrm>
          <a:prstGeom prst="rect">
            <a:avLst/>
          </a:prstGeom>
          <a:noFill/>
        </p:spPr>
        <p:txBody>
          <a:bodyPr wrap="square" rtlCol="0">
            <a:spAutoFit/>
          </a:bodyPr>
          <a:lstStyle/>
          <a:p>
            <a:pPr algn="ctr"/>
            <a:r>
              <a:rPr lang="en-US" sz="6600" dirty="0" smtClean="0">
                <a:ln>
                  <a:solidFill>
                    <a:schemeClr val="accent1"/>
                  </a:solidFill>
                </a:ln>
                <a:effectLst>
                  <a:outerShdw blurRad="50800" dist="50800" dir="5400000" algn="ctr" rotWithShape="0">
                    <a:schemeClr val="tx1"/>
                  </a:outerShdw>
                </a:effectLst>
                <a:latin typeface="Lucida Handwriting" pitchFamily="66" charset="0"/>
                <a:hlinkClick r:id="rId4" action="ppaction://hlinksldjump"/>
              </a:rPr>
              <a:t>Who described the theory of continental drift?</a:t>
            </a:r>
            <a:endParaRPr lang="en-US" sz="6600" dirty="0">
              <a:ln>
                <a:solidFill>
                  <a:schemeClr val="accent1"/>
                </a:solidFill>
              </a:ln>
              <a:effectLst>
                <a:outerShdw blurRad="50800" dist="50800" dir="5400000" algn="ctr" rotWithShape="0">
                  <a:schemeClr val="tx1"/>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1828800"/>
            <a:ext cx="9144000" cy="3139321"/>
          </a:xfrm>
          <a:prstGeom prst="rect">
            <a:avLst/>
          </a:prstGeom>
          <a:noFill/>
        </p:spPr>
        <p:txBody>
          <a:bodyPr wrap="square" rtlCol="0">
            <a:spAutoFit/>
          </a:bodyPr>
          <a:lstStyle/>
          <a:p>
            <a:pPr algn="ctr"/>
            <a:r>
              <a:rPr lang="en-US" sz="6600" dirty="0" smtClean="0">
                <a:ln>
                  <a:solidFill>
                    <a:schemeClr val="accent1"/>
                  </a:solidFill>
                </a:ln>
                <a:effectLst>
                  <a:outerShdw blurRad="50800" dist="50800" dir="5400000" algn="ctr" rotWithShape="0">
                    <a:schemeClr val="tx1"/>
                  </a:outerShdw>
                </a:effectLst>
                <a:latin typeface="Lucida Handwriting" pitchFamily="66" charset="0"/>
                <a:hlinkClick r:id="rId4" action="ppaction://hlinksldjump"/>
              </a:rPr>
              <a:t>Describe the theory of continental drift?</a:t>
            </a:r>
            <a:endParaRPr lang="en-US" sz="6600" dirty="0">
              <a:ln>
                <a:solidFill>
                  <a:schemeClr val="accent1"/>
                </a:solidFill>
              </a:ln>
              <a:effectLst>
                <a:outerShdw blurRad="50800" dist="50800" dir="5400000" algn="ctr" rotWithShape="0">
                  <a:schemeClr val="tx1"/>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853619"/>
            <a:ext cx="9144000" cy="4708981"/>
            <a:chOff x="-76200" y="853619"/>
            <a:chExt cx="9144000" cy="4708981"/>
          </a:xfrm>
        </p:grpSpPr>
        <p:pic>
          <p:nvPicPr>
            <p:cNvPr id="4" name="MS900441644[1].wav">
              <a:hlinkClick r:id="" action="ppaction://media"/>
            </p:cNvPr>
            <p:cNvPicPr>
              <a:picLocks noRot="1" noChangeAspect="1"/>
            </p:cNvPicPr>
            <p:nvPr>
              <a:audioFile r:link="rId1"/>
            </p:nvPr>
          </p:nvPicPr>
          <p:blipFill>
            <a:blip r:embed="rId4" cstate="print"/>
            <a:stretch>
              <a:fillRect/>
            </a:stretch>
          </p:blipFill>
          <p:spPr>
            <a:xfrm>
              <a:off x="533400" y="4724400"/>
              <a:ext cx="304800" cy="304800"/>
            </a:xfrm>
            <a:prstGeom prst="rect">
              <a:avLst/>
            </a:prstGeom>
          </p:spPr>
        </p:pic>
        <p:sp>
          <p:nvSpPr>
            <p:cNvPr id="3" name="TextBox 2"/>
            <p:cNvSpPr txBox="1"/>
            <p:nvPr/>
          </p:nvSpPr>
          <p:spPr>
            <a:xfrm>
              <a:off x="-76200" y="853619"/>
              <a:ext cx="9144000" cy="4708981"/>
            </a:xfrm>
            <a:prstGeom prst="rect">
              <a:avLst/>
            </a:prstGeom>
            <a:noFill/>
          </p:spPr>
          <p:txBody>
            <a:bodyPr wrap="square" rtlCol="0">
              <a:spAutoFit/>
            </a:bodyPr>
            <a:lstStyle/>
            <a:p>
              <a:pPr algn="ctr"/>
              <a:r>
                <a:rPr lang="en-US" sz="15000" dirty="0" smtClean="0">
                  <a:ln>
                    <a:solidFill>
                      <a:schemeClr val="accent1"/>
                    </a:solidFill>
                  </a:ln>
                  <a:effectLst>
                    <a:outerShdw blurRad="50800" dist="50800" dir="5400000" algn="ctr" rotWithShape="0">
                      <a:schemeClr val="tx1"/>
                    </a:outerShdw>
                  </a:effectLst>
                  <a:latin typeface="Lucida Handwriting" pitchFamily="66" charset="0"/>
                  <a:hlinkClick r:id="rId5" action="ppaction://hlinksldjump"/>
                </a:rPr>
                <a:t>DAILY </a:t>
              </a:r>
            </a:p>
            <a:p>
              <a:pPr algn="ctr"/>
              <a:r>
                <a:rPr lang="en-US" sz="15000" dirty="0" smtClean="0">
                  <a:ln>
                    <a:solidFill>
                      <a:schemeClr val="accent1"/>
                    </a:solidFill>
                  </a:ln>
                  <a:effectLst>
                    <a:outerShdw blurRad="50800" dist="50800" dir="5400000" algn="ctr" rotWithShape="0">
                      <a:schemeClr val="tx1"/>
                    </a:outerShdw>
                  </a:effectLst>
                  <a:latin typeface="Lucida Handwriting" pitchFamily="66" charset="0"/>
                  <a:hlinkClick r:id="rId5" action="ppaction://hlinksldjump"/>
                </a:rPr>
                <a:t>DOUBLE</a:t>
              </a:r>
              <a:endParaRPr lang="en-US" sz="15000" dirty="0">
                <a:ln>
                  <a:solidFill>
                    <a:schemeClr val="accent1"/>
                  </a:solidFill>
                </a:ln>
                <a:effectLst>
                  <a:outerShdw blurRad="50800" dist="50800" dir="5400000" algn="ctr" rotWithShape="0">
                    <a:schemeClr val="tx1"/>
                  </a:outerShdw>
                </a:effectLst>
                <a:latin typeface="Lucida Handwriting" pitchFamily="66" charset="0"/>
              </a:endParaRPr>
            </a:p>
          </p:txBody>
        </p:sp>
      </p:grpSp>
      <p:pic>
        <p:nvPicPr>
          <p:cNvPr id="2051" name="Picture 3" descr="C:\Users\ashley\AppData\Local\Microsoft\Windows\Temporary Internet Files\Content.IE5\BO5M64UO\MC900438064[1].png">
            <a:hlinkClick r:id="rId6" action="ppaction://hlinksldjump"/>
          </p:cNvPr>
          <p:cNvPicPr>
            <a:picLocks noChangeAspect="1" noChangeArrowheads="1"/>
          </p:cNvPicPr>
          <p:nvPr/>
        </p:nvPicPr>
        <p:blipFill>
          <a:blip r:embed="rId7" cstate="print"/>
          <a:srcRect/>
          <a:stretch>
            <a:fillRect/>
          </a:stretch>
        </p:blipFill>
        <p:spPr bwMode="auto">
          <a:xfrm>
            <a:off x="7620000" y="5334000"/>
            <a:ext cx="1295400" cy="1295400"/>
          </a:xfrm>
          <a:prstGeom prst="rect">
            <a:avLst/>
          </a:prstGeom>
          <a:noFill/>
        </p:spPr>
      </p:pic>
    </p:spTree>
  </p:cSld>
  <p:clrMapOvr>
    <a:masterClrMapping/>
  </p:clrMapOvr>
  <p:transition advClick="0">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3" action="ppaction://hlinksldjump"/>
          </p:cNvPr>
          <p:cNvPicPr>
            <a:picLocks noChangeAspect="1" noChangeArrowheads="1"/>
          </p:cNvPicPr>
          <p:nvPr/>
        </p:nvPicPr>
        <p:blipFill>
          <a:blip r:embed="rId4"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1096863"/>
            <a:ext cx="9144000" cy="4770537"/>
          </a:xfrm>
          <a:prstGeom prst="rect">
            <a:avLst/>
          </a:prstGeom>
          <a:noFill/>
        </p:spPr>
        <p:txBody>
          <a:bodyPr wrap="square" rtlCol="0">
            <a:spAutoFit/>
          </a:bodyPr>
          <a:lstStyle/>
          <a:p>
            <a:pPr algn="ctr"/>
            <a:r>
              <a:rPr lang="en-US" sz="3800" dirty="0" smtClean="0">
                <a:ln>
                  <a:solidFill>
                    <a:schemeClr val="accent1"/>
                  </a:solidFill>
                </a:ln>
                <a:effectLst>
                  <a:outerShdw blurRad="50800" dist="50800" dir="5400000" algn="ctr" rotWithShape="0">
                    <a:schemeClr val="tx1"/>
                  </a:outerShdw>
                </a:effectLst>
                <a:latin typeface="Lucida Handwriting" pitchFamily="66" charset="0"/>
                <a:hlinkClick r:id="rId5"/>
              </a:rPr>
              <a:t>This theory explained that the continents floated on a liquid core and one time were connected to form the supercontinent called </a:t>
            </a:r>
            <a:r>
              <a:rPr lang="en-US" sz="3800" dirty="0" err="1" smtClean="0">
                <a:ln>
                  <a:solidFill>
                    <a:schemeClr val="accent1"/>
                  </a:solidFill>
                </a:ln>
                <a:effectLst>
                  <a:outerShdw blurRad="50800" dist="50800" dir="5400000" algn="ctr" rotWithShape="0">
                    <a:schemeClr val="tx1"/>
                  </a:outerShdw>
                </a:effectLst>
                <a:latin typeface="Lucida Handwriting" pitchFamily="66" charset="0"/>
                <a:hlinkClick r:id="rId5"/>
              </a:rPr>
              <a:t>Pangea</a:t>
            </a:r>
            <a:r>
              <a:rPr lang="en-US" sz="3800" dirty="0" smtClean="0">
                <a:ln>
                  <a:solidFill>
                    <a:schemeClr val="accent1"/>
                  </a:solidFill>
                </a:ln>
                <a:effectLst>
                  <a:outerShdw blurRad="50800" dist="50800" dir="5400000" algn="ctr" rotWithShape="0">
                    <a:schemeClr val="tx1"/>
                  </a:outerShdw>
                </a:effectLst>
                <a:latin typeface="Lucida Handwriting" pitchFamily="66" charset="0"/>
                <a:hlinkClick r:id="rId5"/>
              </a:rPr>
              <a:t>. This eventually broke apart and the continents drifted to their present locations</a:t>
            </a:r>
            <a:endParaRPr lang="en-US" sz="3800" dirty="0">
              <a:ln>
                <a:solidFill>
                  <a:schemeClr val="accent1"/>
                </a:solidFill>
              </a:ln>
              <a:effectLst>
                <a:outerShdw blurRad="50800" dist="50800" dir="5400000" algn="ctr" rotWithShape="0">
                  <a:schemeClr val="tx1"/>
                </a:outerShdw>
              </a:effectLst>
              <a:latin typeface="Lucida Handwriting" pitchFamily="66" charset="0"/>
            </a:endParaRPr>
          </a:p>
        </p:txBody>
      </p:sp>
      <p:sp>
        <p:nvSpPr>
          <p:cNvPr id="4" name="TextBox 3"/>
          <p:cNvSpPr txBox="1"/>
          <p:nvPr/>
        </p:nvSpPr>
        <p:spPr>
          <a:xfrm>
            <a:off x="228600" y="6324600"/>
            <a:ext cx="3733800" cy="307777"/>
          </a:xfrm>
          <a:prstGeom prst="rect">
            <a:avLst/>
          </a:prstGeom>
          <a:noFill/>
        </p:spPr>
        <p:txBody>
          <a:bodyPr wrap="square" rtlCol="0">
            <a:spAutoFit/>
          </a:bodyPr>
          <a:lstStyle/>
          <a:p>
            <a:r>
              <a:rPr lang="en-US" sz="1400" dirty="0" smtClean="0"/>
              <a:t>Click answer to watch a cool video </a:t>
            </a:r>
            <a:endParaRPr lang="en-US" sz="1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3" action="ppaction://hlinksldjump"/>
          </p:cNvPr>
          <p:cNvPicPr>
            <a:picLocks noChangeAspect="1" noChangeArrowheads="1"/>
          </p:cNvPicPr>
          <p:nvPr/>
        </p:nvPicPr>
        <p:blipFill>
          <a:blip r:embed="rId4" cstate="print"/>
          <a:srcRect/>
          <a:stretch>
            <a:fillRect/>
          </a:stretch>
        </p:blipFill>
        <p:spPr bwMode="auto">
          <a:xfrm>
            <a:off x="7620000" y="5334000"/>
            <a:ext cx="1295400" cy="1295400"/>
          </a:xfrm>
          <a:prstGeom prst="rect">
            <a:avLst/>
          </a:prstGeom>
          <a:noFill/>
        </p:spPr>
      </p:pic>
      <p:sp>
        <p:nvSpPr>
          <p:cNvPr id="3" name="TextBox 2"/>
          <p:cNvSpPr txBox="1"/>
          <p:nvPr/>
        </p:nvSpPr>
        <p:spPr>
          <a:xfrm>
            <a:off x="457200" y="1208306"/>
            <a:ext cx="4114800" cy="4278094"/>
          </a:xfrm>
          <a:prstGeom prst="rect">
            <a:avLst/>
          </a:prstGeom>
          <a:noFill/>
        </p:spPr>
        <p:txBody>
          <a:bodyPr wrap="square" rtlCol="0">
            <a:spAutoFit/>
          </a:bodyPr>
          <a:lstStyle/>
          <a:p>
            <a:pPr algn="ctr"/>
            <a:r>
              <a:rPr lang="en-US" sz="3400" dirty="0" err="1" smtClean="0">
                <a:ln>
                  <a:solidFill>
                    <a:schemeClr val="accent1"/>
                  </a:solidFill>
                </a:ln>
                <a:effectLst>
                  <a:outerShdw blurRad="50800" dist="50800" dir="5400000" algn="ctr" rotWithShape="0">
                    <a:schemeClr val="tx1"/>
                  </a:outerShdw>
                </a:effectLst>
                <a:latin typeface="Lucida Handwriting" pitchFamily="66" charset="0"/>
              </a:rPr>
              <a:t>Pangea</a:t>
            </a:r>
            <a:r>
              <a:rPr lang="en-US" sz="3400" dirty="0" smtClean="0">
                <a:ln>
                  <a:solidFill>
                    <a:schemeClr val="accent1"/>
                  </a:solidFill>
                </a:ln>
                <a:effectLst>
                  <a:outerShdw blurRad="50800" dist="50800" dir="5400000" algn="ctr" rotWithShape="0">
                    <a:schemeClr val="tx1"/>
                  </a:outerShdw>
                </a:effectLst>
                <a:latin typeface="Lucida Handwriting" pitchFamily="66" charset="0"/>
              </a:rPr>
              <a:t> was a single super continent formed in the past when all the landmasses of the Earth were connected.</a:t>
            </a:r>
            <a:endParaRPr lang="en-US" sz="3400" dirty="0">
              <a:ln>
                <a:solidFill>
                  <a:schemeClr val="accent1"/>
                </a:solidFill>
              </a:ln>
              <a:effectLst>
                <a:outerShdw blurRad="50800" dist="50800" dir="5400000" algn="ctr" rotWithShape="0">
                  <a:schemeClr val="tx1"/>
                </a:outerShdw>
              </a:effectLst>
              <a:latin typeface="Lucida Handwriting" pitchFamily="66" charset="0"/>
            </a:endParaRPr>
          </a:p>
        </p:txBody>
      </p:sp>
      <p:pic>
        <p:nvPicPr>
          <p:cNvPr id="2" name="Picture 3"/>
          <p:cNvPicPr>
            <a:picLocks noChangeAspect="1" noChangeArrowheads="1"/>
          </p:cNvPicPr>
          <p:nvPr/>
        </p:nvPicPr>
        <p:blipFill>
          <a:blip r:embed="rId5" cstate="print"/>
          <a:srcRect/>
          <a:stretch>
            <a:fillRect/>
          </a:stretch>
        </p:blipFill>
        <p:spPr bwMode="auto">
          <a:xfrm>
            <a:off x="5257800" y="1371600"/>
            <a:ext cx="322897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3" action="ppaction://hlinksldjump"/>
          </p:cNvPr>
          <p:cNvPicPr>
            <a:picLocks noChangeAspect="1" noChangeArrowheads="1"/>
          </p:cNvPicPr>
          <p:nvPr/>
        </p:nvPicPr>
        <p:blipFill>
          <a:blip r:embed="rId4" cstate="print"/>
          <a:srcRect/>
          <a:stretch>
            <a:fillRect/>
          </a:stretch>
        </p:blipFill>
        <p:spPr bwMode="auto">
          <a:xfrm>
            <a:off x="7620000" y="5334000"/>
            <a:ext cx="1295400" cy="1295400"/>
          </a:xfrm>
          <a:prstGeom prst="rect">
            <a:avLst/>
          </a:prstGeom>
          <a:noFill/>
        </p:spPr>
      </p:pic>
      <p:sp>
        <p:nvSpPr>
          <p:cNvPr id="3" name="TextBox 2"/>
          <p:cNvSpPr txBox="1"/>
          <p:nvPr/>
        </p:nvSpPr>
        <p:spPr>
          <a:xfrm>
            <a:off x="533400" y="1371600"/>
            <a:ext cx="4267200" cy="4278094"/>
          </a:xfrm>
          <a:prstGeom prst="rect">
            <a:avLst/>
          </a:prstGeom>
          <a:noFill/>
        </p:spPr>
        <p:txBody>
          <a:bodyPr wrap="square" rtlCol="0">
            <a:spAutoFit/>
          </a:bodyPr>
          <a:lstStyle/>
          <a:p>
            <a:pPr algn="ctr"/>
            <a:r>
              <a:rPr lang="en-US" sz="3400" dirty="0" smtClean="0">
                <a:ln>
                  <a:solidFill>
                    <a:schemeClr val="accent1"/>
                  </a:solidFill>
                </a:ln>
                <a:effectLst>
                  <a:outerShdw blurRad="50800" dist="50800" dir="5400000" algn="ctr" rotWithShape="0">
                    <a:schemeClr val="tx1"/>
                  </a:outerShdw>
                </a:effectLst>
                <a:latin typeface="Lucida Handwriting" pitchFamily="66" charset="0"/>
              </a:rPr>
              <a:t>The northern supercontinent was called </a:t>
            </a:r>
            <a:r>
              <a:rPr lang="en-US" sz="3400" dirty="0" err="1" smtClean="0">
                <a:ln>
                  <a:solidFill>
                    <a:schemeClr val="accent1"/>
                  </a:solidFill>
                </a:ln>
                <a:effectLst>
                  <a:outerShdw blurRad="50800" dist="50800" dir="5400000" algn="ctr" rotWithShape="0">
                    <a:schemeClr val="tx1"/>
                  </a:outerShdw>
                </a:effectLst>
                <a:latin typeface="Lucida Handwriting" pitchFamily="66" charset="0"/>
              </a:rPr>
              <a:t>Laurasia</a:t>
            </a:r>
            <a:r>
              <a:rPr lang="en-US" sz="3400" dirty="0" smtClean="0">
                <a:ln>
                  <a:solidFill>
                    <a:schemeClr val="accent1"/>
                  </a:solidFill>
                </a:ln>
                <a:effectLst>
                  <a:outerShdw blurRad="50800" dist="50800" dir="5400000" algn="ctr" rotWithShape="0">
                    <a:schemeClr val="tx1"/>
                  </a:outerShdw>
                </a:effectLst>
                <a:latin typeface="Lucida Handwriting" pitchFamily="66" charset="0"/>
              </a:rPr>
              <a:t> and the southern continent was called Gondwanaland.</a:t>
            </a:r>
            <a:endParaRPr lang="en-US" sz="3400" dirty="0">
              <a:ln>
                <a:solidFill>
                  <a:schemeClr val="accent1"/>
                </a:solidFill>
              </a:ln>
              <a:effectLst>
                <a:outerShdw blurRad="50800" dist="50800" dir="5400000" algn="ctr" rotWithShape="0">
                  <a:schemeClr val="tx1"/>
                </a:outerShdw>
              </a:effectLst>
              <a:latin typeface="Lucida Handwriting" pitchFamily="66" charset="0"/>
            </a:endParaRPr>
          </a:p>
        </p:txBody>
      </p:sp>
      <p:pic>
        <p:nvPicPr>
          <p:cNvPr id="3074" name="Picture 2"/>
          <p:cNvPicPr>
            <a:picLocks noChangeAspect="1" noChangeArrowheads="1"/>
          </p:cNvPicPr>
          <p:nvPr/>
        </p:nvPicPr>
        <p:blipFill>
          <a:blip r:embed="rId5" cstate="print"/>
          <a:srcRect/>
          <a:stretch>
            <a:fillRect/>
          </a:stretch>
        </p:blipFill>
        <p:spPr bwMode="auto">
          <a:xfrm>
            <a:off x="5257800" y="1295400"/>
            <a:ext cx="3426279"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3" action="ppaction://hlinksldjump"/>
          </p:cNvPr>
          <p:cNvPicPr>
            <a:picLocks noChangeAspect="1" noChangeArrowheads="1"/>
          </p:cNvPicPr>
          <p:nvPr/>
        </p:nvPicPr>
        <p:blipFill>
          <a:blip r:embed="rId4" cstate="print"/>
          <a:srcRect/>
          <a:stretch>
            <a:fillRect/>
          </a:stretch>
        </p:blipFill>
        <p:spPr bwMode="auto">
          <a:xfrm>
            <a:off x="7620000" y="5334000"/>
            <a:ext cx="1295400" cy="1295400"/>
          </a:xfrm>
          <a:prstGeom prst="rect">
            <a:avLst/>
          </a:prstGeom>
          <a:noFill/>
        </p:spPr>
      </p:pic>
      <p:sp>
        <p:nvSpPr>
          <p:cNvPr id="3" name="TextBox 2"/>
          <p:cNvSpPr txBox="1"/>
          <p:nvPr/>
        </p:nvSpPr>
        <p:spPr>
          <a:xfrm>
            <a:off x="533400" y="1401901"/>
            <a:ext cx="8229600" cy="3170099"/>
          </a:xfrm>
          <a:prstGeom prst="rect">
            <a:avLst/>
          </a:prstGeom>
          <a:noFill/>
        </p:spPr>
        <p:txBody>
          <a:bodyPr wrap="square" rtlCol="0">
            <a:spAutoFit/>
          </a:bodyPr>
          <a:lstStyle/>
          <a:p>
            <a:pPr algn="ctr"/>
            <a:r>
              <a:rPr lang="en-US" sz="10000" dirty="0" smtClean="0">
                <a:ln>
                  <a:solidFill>
                    <a:schemeClr val="accent1"/>
                  </a:solidFill>
                </a:ln>
                <a:effectLst>
                  <a:outerShdw blurRad="50800" dist="50800" dir="5400000" algn="ctr" rotWithShape="0">
                    <a:schemeClr val="tx1"/>
                  </a:outerShdw>
                </a:effectLst>
                <a:latin typeface="Lucida Handwriting" pitchFamily="66" charset="0"/>
              </a:rPr>
              <a:t>Alfred Wegener</a:t>
            </a:r>
            <a:endParaRPr lang="en-US" sz="10000" dirty="0">
              <a:ln>
                <a:solidFill>
                  <a:schemeClr val="accent1"/>
                </a:solidFill>
              </a:ln>
              <a:effectLst>
                <a:outerShdw blurRad="50800" dist="50800" dir="5400000" algn="ctr" rotWithShape="0">
                  <a:schemeClr val="tx1"/>
                </a:outerShdw>
              </a:effectLst>
              <a:latin typeface="Lucida Handwriting" pitchFamily="66" charset="0"/>
            </a:endParaRPr>
          </a:p>
        </p:txBody>
      </p:sp>
      <p:pic>
        <p:nvPicPr>
          <p:cNvPr id="4098" name="Picture 2"/>
          <p:cNvPicPr>
            <a:picLocks noChangeAspect="1" noChangeArrowheads="1"/>
          </p:cNvPicPr>
          <p:nvPr/>
        </p:nvPicPr>
        <p:blipFill>
          <a:blip r:embed="rId5" cstate="print"/>
          <a:srcRect/>
          <a:stretch>
            <a:fillRect/>
          </a:stretch>
        </p:blipFill>
        <p:spPr bwMode="auto">
          <a:xfrm>
            <a:off x="304800" y="4343400"/>
            <a:ext cx="1733398"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82901"/>
            <a:ext cx="9144000" cy="3170099"/>
          </a:xfrm>
          <a:prstGeom prst="rect">
            <a:avLst/>
          </a:prstGeom>
          <a:noFill/>
        </p:spPr>
        <p:txBody>
          <a:bodyPr wrap="square" lIns="91440" tIns="45720" rIns="91440" bIns="45720">
            <a:spAutoFit/>
          </a:bodyPr>
          <a:lstStyle/>
          <a:p>
            <a:pPr algn="ctr"/>
            <a:r>
              <a:rPr lang="en-US" sz="100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Lucida Handwriting" pitchFamily="66" charset="0"/>
              </a:rPr>
              <a:t>Earth’s Layers</a:t>
            </a:r>
            <a:endParaRPr lang="en-US" sz="100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latin typeface="Lucida Handwriting" pitchFamily="66" charset="0"/>
            </a:endParaRPr>
          </a:p>
        </p:txBody>
      </p:sp>
    </p:spTree>
  </p:cSld>
  <p:clrMapOvr>
    <a:masterClrMapping/>
  </p:clrMapOvr>
  <p:transition advClick="0" advTm="3000">
    <p:sndAc>
      <p:stSnd>
        <p:snd r:embed="rId2" name="chimes.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3" action="ppaction://hlinksldjump"/>
          </p:cNvPr>
          <p:cNvPicPr>
            <a:picLocks noChangeAspect="1" noChangeArrowheads="1"/>
          </p:cNvPicPr>
          <p:nvPr/>
        </p:nvPicPr>
        <p:blipFill>
          <a:blip r:embed="rId4" cstate="print"/>
          <a:srcRect/>
          <a:stretch>
            <a:fillRect/>
          </a:stretch>
        </p:blipFill>
        <p:spPr bwMode="auto">
          <a:xfrm>
            <a:off x="7620000" y="5334000"/>
            <a:ext cx="1295400" cy="1295400"/>
          </a:xfrm>
          <a:prstGeom prst="rect">
            <a:avLst/>
          </a:prstGeom>
          <a:noFill/>
        </p:spPr>
      </p:pic>
      <p:sp>
        <p:nvSpPr>
          <p:cNvPr id="3" name="TextBox 2"/>
          <p:cNvSpPr txBox="1"/>
          <p:nvPr/>
        </p:nvSpPr>
        <p:spPr>
          <a:xfrm>
            <a:off x="533400" y="2514600"/>
            <a:ext cx="8229600" cy="1323439"/>
          </a:xfrm>
          <a:prstGeom prst="rect">
            <a:avLst/>
          </a:prstGeom>
          <a:noFill/>
        </p:spPr>
        <p:txBody>
          <a:bodyPr wrap="square" rtlCol="0">
            <a:spAutoFit/>
          </a:bodyPr>
          <a:lstStyle/>
          <a:p>
            <a:pPr algn="ctr"/>
            <a:r>
              <a:rPr lang="en-US" sz="8000" dirty="0" smtClean="0">
                <a:ln>
                  <a:solidFill>
                    <a:schemeClr val="accent1"/>
                  </a:solidFill>
                </a:ln>
                <a:effectLst>
                  <a:outerShdw blurRad="50800" dist="50800" dir="5400000" algn="ctr" rotWithShape="0">
                    <a:schemeClr val="tx1"/>
                  </a:outerShdw>
                </a:effectLst>
                <a:latin typeface="Lucida Handwriting" pitchFamily="66" charset="0"/>
              </a:rPr>
              <a:t>Lithosphere</a:t>
            </a:r>
            <a:endParaRPr lang="en-US" sz="8000" dirty="0">
              <a:ln>
                <a:solidFill>
                  <a:schemeClr val="accent1"/>
                </a:solidFill>
              </a:ln>
              <a:effectLst>
                <a:outerShdw blurRad="50800" dist="50800" dir="5400000" algn="ctr" rotWithShape="0">
                  <a:schemeClr val="tx1"/>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76200" y="1600200"/>
            <a:ext cx="9144000" cy="4324261"/>
          </a:xfrm>
          <a:prstGeom prst="rect">
            <a:avLst/>
          </a:prstGeom>
          <a:noFill/>
        </p:spPr>
        <p:txBody>
          <a:bodyPr wrap="square" rtlCol="0">
            <a:spAutoFit/>
          </a:bodyPr>
          <a:lstStyle/>
          <a:p>
            <a:pPr algn="ctr"/>
            <a:r>
              <a:rPr lang="en-US" sz="5500" dirty="0" smtClean="0">
                <a:ln>
                  <a:solidFill>
                    <a:schemeClr val="accent1"/>
                  </a:solidFill>
                </a:ln>
                <a:effectLst>
                  <a:outerShdw blurRad="50800" dist="50800" dir="5400000" algn="ctr" rotWithShape="0">
                    <a:schemeClr val="tx1"/>
                  </a:outerShdw>
                </a:effectLst>
                <a:latin typeface="Lucida Handwriting" pitchFamily="66" charset="0"/>
                <a:hlinkClick r:id="rId4" action="ppaction://hlinksldjump"/>
              </a:rPr>
              <a:t>Name 2 types of geologic events that occur as a result of plate boundary movement</a:t>
            </a:r>
            <a:endParaRPr lang="en-US" sz="5500" dirty="0">
              <a:ln>
                <a:solidFill>
                  <a:schemeClr val="accent1"/>
                </a:solidFill>
              </a:ln>
              <a:effectLst>
                <a:outerShdw blurRad="50800" dist="50800" dir="5400000" algn="ctr" rotWithShape="0">
                  <a:schemeClr val="tx1"/>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1447800"/>
            <a:ext cx="9144000" cy="3785652"/>
          </a:xfrm>
          <a:prstGeom prst="rect">
            <a:avLst/>
          </a:prstGeom>
          <a:noFill/>
        </p:spPr>
        <p:txBody>
          <a:bodyPr wrap="square" rtlCol="0">
            <a:spAutoFit/>
          </a:bodyPr>
          <a:lstStyle/>
          <a:p>
            <a:pPr algn="ctr"/>
            <a:r>
              <a:rPr lang="en-US" sz="8000" dirty="0" smtClean="0">
                <a:ln>
                  <a:solidFill>
                    <a:schemeClr val="accent1"/>
                  </a:solidFill>
                </a:ln>
                <a:effectLst>
                  <a:outerShdw blurRad="50800" dist="50800" dir="5400000" algn="ctr" rotWithShape="0">
                    <a:schemeClr val="tx1"/>
                  </a:outerShdw>
                </a:effectLst>
                <a:latin typeface="Lucida Handwriting" pitchFamily="66" charset="0"/>
                <a:hlinkClick r:id="rId4" action="ppaction://hlinksldjump"/>
              </a:rPr>
              <a:t>The Hawaiian Islands are a result of what?</a:t>
            </a:r>
            <a:endParaRPr lang="en-US" sz="8000" dirty="0">
              <a:ln>
                <a:solidFill>
                  <a:schemeClr val="accent1"/>
                </a:solidFill>
              </a:ln>
              <a:effectLst>
                <a:outerShdw blurRad="50800" dist="50800" dir="5400000" algn="ctr" rotWithShape="0">
                  <a:schemeClr val="tx1"/>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0" y="762000"/>
            <a:ext cx="9144000" cy="5632311"/>
          </a:xfrm>
          <a:prstGeom prst="rect">
            <a:avLst/>
          </a:prstGeom>
          <a:noFill/>
        </p:spPr>
        <p:txBody>
          <a:bodyPr wrap="square" rtlCol="0">
            <a:spAutoFit/>
          </a:bodyPr>
          <a:lstStyle/>
          <a:p>
            <a:pPr algn="ctr"/>
            <a:r>
              <a:rPr lang="en-US" sz="6000" dirty="0" smtClean="0">
                <a:ln>
                  <a:solidFill>
                    <a:schemeClr val="accent1"/>
                  </a:solidFill>
                </a:ln>
                <a:effectLst>
                  <a:outerShdw blurRad="50800" dist="50800" dir="5400000" algn="ctr" rotWithShape="0">
                    <a:schemeClr val="tx1"/>
                  </a:outerShdw>
                </a:effectLst>
                <a:latin typeface="Lucida Handwriting" pitchFamily="66" charset="0"/>
                <a:hlinkClick r:id="rId4" action="ppaction://hlinksldjump"/>
              </a:rPr>
              <a:t>The largest magnitude earthquakes are associated with what type of plate boundary?</a:t>
            </a:r>
            <a:endParaRPr lang="en-US" sz="6000" dirty="0">
              <a:ln>
                <a:solidFill>
                  <a:schemeClr val="accent1"/>
                </a:solidFill>
              </a:ln>
              <a:effectLst>
                <a:outerShdw blurRad="50800" dist="50800" dir="5400000" algn="ctr" rotWithShape="0">
                  <a:schemeClr val="tx1"/>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1082219"/>
            <a:ext cx="9144000" cy="4708981"/>
          </a:xfrm>
          <a:prstGeom prst="rect">
            <a:avLst/>
          </a:prstGeom>
          <a:noFill/>
        </p:spPr>
        <p:txBody>
          <a:bodyPr wrap="square" rtlCol="0">
            <a:spAutoFit/>
          </a:bodyPr>
          <a:lstStyle/>
          <a:p>
            <a:pPr algn="ctr"/>
            <a:r>
              <a:rPr lang="en-US" sz="7500" dirty="0" smtClean="0">
                <a:ln>
                  <a:solidFill>
                    <a:schemeClr val="accent1"/>
                  </a:solidFill>
                </a:ln>
                <a:effectLst>
                  <a:outerShdw blurRad="50800" dist="50800" dir="5400000" algn="ctr" rotWithShape="0">
                    <a:schemeClr val="tx1"/>
                  </a:outerShdw>
                </a:effectLst>
                <a:latin typeface="Lucida Handwriting" pitchFamily="66" charset="0"/>
                <a:hlinkClick r:id="rId4" action="ppaction://hlinksldjump"/>
              </a:rPr>
              <a:t>Name 2 mountain belts we discussed in class.</a:t>
            </a:r>
            <a:endParaRPr lang="en-US" sz="7500" dirty="0">
              <a:ln>
                <a:solidFill>
                  <a:schemeClr val="accent1"/>
                </a:solidFill>
              </a:ln>
              <a:effectLst>
                <a:outerShdw blurRad="50800" dist="50800" dir="5400000" algn="ctr" rotWithShape="0">
                  <a:schemeClr val="tx1"/>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2" action="ppaction://hlinksldjump"/>
          </p:cNvPr>
          <p:cNvPicPr>
            <a:picLocks noChangeAspect="1" noChangeArrowheads="1"/>
          </p:cNvPicPr>
          <p:nvPr/>
        </p:nvPicPr>
        <p:blipFill>
          <a:blip r:embed="rId3"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1398925"/>
            <a:ext cx="9144000" cy="3477875"/>
          </a:xfrm>
          <a:prstGeom prst="rect">
            <a:avLst/>
          </a:prstGeom>
          <a:noFill/>
        </p:spPr>
        <p:txBody>
          <a:bodyPr wrap="square" rtlCol="0">
            <a:spAutoFit/>
          </a:bodyPr>
          <a:lstStyle/>
          <a:p>
            <a:pPr algn="ctr"/>
            <a:r>
              <a:rPr lang="en-US" sz="5300" dirty="0" smtClean="0">
                <a:ln>
                  <a:solidFill>
                    <a:schemeClr val="accent1"/>
                  </a:solidFill>
                </a:ln>
                <a:effectLst>
                  <a:outerShdw blurRad="50800" dist="50800" dir="5400000" algn="ctr" rotWithShape="0">
                    <a:schemeClr val="tx1"/>
                  </a:outerShdw>
                </a:effectLst>
                <a:latin typeface="Lucida Handwriting" pitchFamily="66" charset="0"/>
                <a:hlinkClick r:id="rId4" action="ppaction://hlinksldjump"/>
              </a:rPr>
              <a:t>What features would you expect to find at an ocean-continent convergent boundary?</a:t>
            </a:r>
            <a:endParaRPr lang="en-US" sz="5300" dirty="0">
              <a:ln>
                <a:solidFill>
                  <a:schemeClr val="accent1"/>
                </a:solidFill>
              </a:ln>
              <a:effectLst>
                <a:outerShdw blurRad="50800" dist="50800" dir="5400000" algn="ctr" rotWithShape="0">
                  <a:schemeClr val="tx1"/>
                </a:outerShdw>
              </a:effectLst>
              <a:latin typeface="Lucida Handwriting" pitchFamily="66"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3" action="ppaction://hlinksldjump"/>
          </p:cNvPr>
          <p:cNvPicPr>
            <a:picLocks noChangeAspect="1" noChangeArrowheads="1"/>
          </p:cNvPicPr>
          <p:nvPr/>
        </p:nvPicPr>
        <p:blipFill>
          <a:blip r:embed="rId4" cstate="print"/>
          <a:srcRect/>
          <a:stretch>
            <a:fillRect/>
          </a:stretch>
        </p:blipFill>
        <p:spPr bwMode="auto">
          <a:xfrm>
            <a:off x="7620000" y="5334000"/>
            <a:ext cx="1295400" cy="1295400"/>
          </a:xfrm>
          <a:prstGeom prst="rect">
            <a:avLst/>
          </a:prstGeom>
          <a:noFill/>
        </p:spPr>
      </p:pic>
      <p:sp>
        <p:nvSpPr>
          <p:cNvPr id="3" name="TextBox 2"/>
          <p:cNvSpPr txBox="1"/>
          <p:nvPr/>
        </p:nvSpPr>
        <p:spPr>
          <a:xfrm>
            <a:off x="533400" y="838200"/>
            <a:ext cx="8229600" cy="4708981"/>
          </a:xfrm>
          <a:prstGeom prst="rect">
            <a:avLst/>
          </a:prstGeom>
          <a:noFill/>
        </p:spPr>
        <p:txBody>
          <a:bodyPr wrap="square" rtlCol="0">
            <a:spAutoFit/>
          </a:bodyPr>
          <a:lstStyle/>
          <a:p>
            <a:pPr algn="ctr"/>
            <a:r>
              <a:rPr lang="en-US" sz="7500" dirty="0" smtClean="0">
                <a:ln>
                  <a:solidFill>
                    <a:schemeClr val="accent1"/>
                  </a:solidFill>
                </a:ln>
                <a:effectLst>
                  <a:outerShdw blurRad="50800" dist="50800" dir="5400000" algn="ctr" rotWithShape="0">
                    <a:schemeClr val="tx1"/>
                  </a:outerShdw>
                </a:effectLst>
                <a:latin typeface="Lucida Handwriting" pitchFamily="66" charset="0"/>
              </a:rPr>
              <a:t>Volcanic activity, earthquakes, tsunamis</a:t>
            </a:r>
            <a:endParaRPr lang="en-US" sz="7500" dirty="0">
              <a:ln>
                <a:solidFill>
                  <a:schemeClr val="accent1"/>
                </a:solidFill>
              </a:ln>
              <a:effectLst>
                <a:outerShdw blurRad="50800" dist="50800" dir="5400000" algn="ctr" rotWithShape="0">
                  <a:schemeClr val="tx1"/>
                </a:outerShdw>
              </a:effectLst>
              <a:latin typeface="Lucida Handwriting" pitchFamily="66" charset="0"/>
            </a:endParaRPr>
          </a:p>
        </p:txBody>
      </p:sp>
      <p:pic>
        <p:nvPicPr>
          <p:cNvPr id="5122" name="Picture 2" descr="C:\Users\ashley\AppData\Local\Microsoft\Windows\Temporary Internet Files\Content.IE5\OIZZNV96\MC900282924[1].wmf"/>
          <p:cNvPicPr>
            <a:picLocks noChangeAspect="1" noChangeArrowheads="1"/>
          </p:cNvPicPr>
          <p:nvPr/>
        </p:nvPicPr>
        <p:blipFill>
          <a:blip r:embed="rId5" cstate="print"/>
          <a:srcRect/>
          <a:stretch>
            <a:fillRect/>
          </a:stretch>
        </p:blipFill>
        <p:spPr bwMode="auto">
          <a:xfrm>
            <a:off x="228600" y="5105400"/>
            <a:ext cx="1814170" cy="1414577"/>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3" action="ppaction://hlinksldjump"/>
          </p:cNvPr>
          <p:cNvPicPr>
            <a:picLocks noChangeAspect="1" noChangeArrowheads="1"/>
          </p:cNvPicPr>
          <p:nvPr/>
        </p:nvPicPr>
        <p:blipFill>
          <a:blip r:embed="rId4" cstate="print"/>
          <a:srcRect/>
          <a:stretch>
            <a:fillRect/>
          </a:stretch>
        </p:blipFill>
        <p:spPr bwMode="auto">
          <a:xfrm>
            <a:off x="7620000" y="5334000"/>
            <a:ext cx="1295400" cy="1295400"/>
          </a:xfrm>
          <a:prstGeom prst="rect">
            <a:avLst/>
          </a:prstGeom>
          <a:noFill/>
        </p:spPr>
      </p:pic>
      <p:sp>
        <p:nvSpPr>
          <p:cNvPr id="3" name="TextBox 2"/>
          <p:cNvSpPr txBox="1"/>
          <p:nvPr/>
        </p:nvSpPr>
        <p:spPr>
          <a:xfrm>
            <a:off x="381000" y="1066800"/>
            <a:ext cx="7848600" cy="2554545"/>
          </a:xfrm>
          <a:prstGeom prst="rect">
            <a:avLst/>
          </a:prstGeom>
          <a:noFill/>
        </p:spPr>
        <p:txBody>
          <a:bodyPr wrap="square" rtlCol="0">
            <a:spAutoFit/>
          </a:bodyPr>
          <a:lstStyle/>
          <a:p>
            <a:pPr algn="ctr"/>
            <a:r>
              <a:rPr lang="en-US" sz="8000" dirty="0" smtClean="0">
                <a:ln>
                  <a:solidFill>
                    <a:schemeClr val="accent1"/>
                  </a:solidFill>
                </a:ln>
                <a:effectLst>
                  <a:outerShdw blurRad="50800" dist="50800" dir="5400000" algn="ctr" rotWithShape="0">
                    <a:schemeClr val="tx1"/>
                  </a:outerShdw>
                </a:effectLst>
                <a:latin typeface="Lucida Handwriting" pitchFamily="66" charset="0"/>
              </a:rPr>
              <a:t>A mantle plume</a:t>
            </a:r>
            <a:endParaRPr lang="en-US" sz="8000" dirty="0">
              <a:ln>
                <a:solidFill>
                  <a:schemeClr val="accent1"/>
                </a:solidFill>
              </a:ln>
              <a:effectLst>
                <a:outerShdw blurRad="50800" dist="50800" dir="5400000" algn="ctr" rotWithShape="0">
                  <a:schemeClr val="tx1"/>
                </a:outerShdw>
              </a:effectLst>
              <a:latin typeface="Lucida Handwriting" pitchFamily="66" charset="0"/>
            </a:endParaRPr>
          </a:p>
        </p:txBody>
      </p:sp>
      <p:pic>
        <p:nvPicPr>
          <p:cNvPr id="6146" name="Picture 2"/>
          <p:cNvPicPr>
            <a:picLocks noChangeAspect="1" noChangeArrowheads="1"/>
          </p:cNvPicPr>
          <p:nvPr/>
        </p:nvPicPr>
        <p:blipFill>
          <a:blip r:embed="rId5" cstate="print"/>
          <a:srcRect/>
          <a:stretch>
            <a:fillRect/>
          </a:stretch>
        </p:blipFill>
        <p:spPr bwMode="auto">
          <a:xfrm>
            <a:off x="533400" y="3886200"/>
            <a:ext cx="3800475"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3" action="ppaction://hlinksldjump"/>
          </p:cNvPr>
          <p:cNvPicPr>
            <a:picLocks noChangeAspect="1" noChangeArrowheads="1"/>
          </p:cNvPicPr>
          <p:nvPr/>
        </p:nvPicPr>
        <p:blipFill>
          <a:blip r:embed="rId4" cstate="print"/>
          <a:srcRect/>
          <a:stretch>
            <a:fillRect/>
          </a:stretch>
        </p:blipFill>
        <p:spPr bwMode="auto">
          <a:xfrm>
            <a:off x="7620000" y="5334000"/>
            <a:ext cx="1295400" cy="1295400"/>
          </a:xfrm>
          <a:prstGeom prst="rect">
            <a:avLst/>
          </a:prstGeom>
          <a:noFill/>
        </p:spPr>
      </p:pic>
      <p:sp>
        <p:nvSpPr>
          <p:cNvPr id="3" name="TextBox 2"/>
          <p:cNvSpPr txBox="1"/>
          <p:nvPr/>
        </p:nvSpPr>
        <p:spPr>
          <a:xfrm>
            <a:off x="914400" y="1066800"/>
            <a:ext cx="7315200" cy="1938992"/>
          </a:xfrm>
          <a:prstGeom prst="rect">
            <a:avLst/>
          </a:prstGeom>
          <a:noFill/>
        </p:spPr>
        <p:txBody>
          <a:bodyPr wrap="square" rtlCol="0">
            <a:spAutoFit/>
          </a:bodyPr>
          <a:lstStyle/>
          <a:p>
            <a:pPr algn="ctr"/>
            <a:r>
              <a:rPr lang="en-US" sz="6000" dirty="0" smtClean="0">
                <a:ln>
                  <a:solidFill>
                    <a:schemeClr val="accent1"/>
                  </a:solidFill>
                </a:ln>
                <a:effectLst>
                  <a:outerShdw blurRad="50800" dist="50800" dir="5400000" algn="ctr" rotWithShape="0">
                    <a:schemeClr val="tx1"/>
                  </a:outerShdw>
                </a:effectLst>
                <a:latin typeface="Lucida Handwriting" pitchFamily="66" charset="0"/>
              </a:rPr>
              <a:t>Convergent Plate Boundary</a:t>
            </a:r>
            <a:endParaRPr lang="en-US" sz="6000" dirty="0">
              <a:ln>
                <a:solidFill>
                  <a:schemeClr val="accent1"/>
                </a:solidFill>
              </a:ln>
              <a:effectLst>
                <a:outerShdw blurRad="50800" dist="50800" dir="5400000" algn="ctr" rotWithShape="0">
                  <a:schemeClr val="tx1"/>
                </a:outerShdw>
              </a:effectLst>
              <a:latin typeface="Lucida Handwriting" pitchFamily="66" charset="0"/>
            </a:endParaRPr>
          </a:p>
        </p:txBody>
      </p:sp>
      <p:pic>
        <p:nvPicPr>
          <p:cNvPr id="7171" name="Picture 3">
            <a:hlinkClick r:id="rId5"/>
          </p:cNvPr>
          <p:cNvPicPr>
            <a:picLocks noChangeAspect="1" noChangeArrowheads="1"/>
          </p:cNvPicPr>
          <p:nvPr/>
        </p:nvPicPr>
        <p:blipFill>
          <a:blip r:embed="rId6" cstate="print"/>
          <a:srcRect/>
          <a:stretch>
            <a:fillRect/>
          </a:stretch>
        </p:blipFill>
        <p:spPr bwMode="auto">
          <a:xfrm>
            <a:off x="914400" y="3276600"/>
            <a:ext cx="4591050"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3" action="ppaction://hlinksldjump"/>
          </p:cNvPr>
          <p:cNvPicPr>
            <a:picLocks noChangeAspect="1" noChangeArrowheads="1"/>
          </p:cNvPicPr>
          <p:nvPr/>
        </p:nvPicPr>
        <p:blipFill>
          <a:blip r:embed="rId4" cstate="print"/>
          <a:srcRect/>
          <a:stretch>
            <a:fillRect/>
          </a:stretch>
        </p:blipFill>
        <p:spPr bwMode="auto">
          <a:xfrm>
            <a:off x="7620000" y="5334000"/>
            <a:ext cx="1295400" cy="1295400"/>
          </a:xfrm>
          <a:prstGeom prst="rect">
            <a:avLst/>
          </a:prstGeom>
          <a:noFill/>
        </p:spPr>
      </p:pic>
      <p:sp>
        <p:nvSpPr>
          <p:cNvPr id="3" name="TextBox 2"/>
          <p:cNvSpPr txBox="1"/>
          <p:nvPr/>
        </p:nvSpPr>
        <p:spPr>
          <a:xfrm>
            <a:off x="914400" y="1066800"/>
            <a:ext cx="7315200" cy="2862322"/>
          </a:xfrm>
          <a:prstGeom prst="rect">
            <a:avLst/>
          </a:prstGeom>
          <a:noFill/>
        </p:spPr>
        <p:txBody>
          <a:bodyPr wrap="square" rtlCol="0">
            <a:spAutoFit/>
          </a:bodyPr>
          <a:lstStyle/>
          <a:p>
            <a:pPr algn="ctr"/>
            <a:r>
              <a:rPr lang="en-US" sz="6000" dirty="0" smtClean="0">
                <a:ln>
                  <a:solidFill>
                    <a:schemeClr val="accent1"/>
                  </a:solidFill>
                </a:ln>
                <a:effectLst>
                  <a:outerShdw blurRad="50800" dist="50800" dir="5400000" algn="ctr" rotWithShape="0">
                    <a:schemeClr val="tx1"/>
                  </a:outerShdw>
                </a:effectLst>
                <a:latin typeface="Lucida Handwriting" pitchFamily="66" charset="0"/>
              </a:rPr>
              <a:t>Himalayas, Cascade Range, Appalachians</a:t>
            </a:r>
            <a:endParaRPr lang="en-US" sz="6000" dirty="0">
              <a:ln>
                <a:solidFill>
                  <a:schemeClr val="accent1"/>
                </a:solidFill>
              </a:ln>
              <a:effectLst>
                <a:outerShdw blurRad="50800" dist="50800" dir="5400000" algn="ctr" rotWithShape="0">
                  <a:schemeClr val="tx1"/>
                </a:outerShdw>
              </a:effectLst>
              <a:latin typeface="Lucida Handwriting" pitchFamily="66" charset="0"/>
            </a:endParaRPr>
          </a:p>
        </p:txBody>
      </p:sp>
      <p:pic>
        <p:nvPicPr>
          <p:cNvPr id="8194" name="Picture 2"/>
          <p:cNvPicPr>
            <a:picLocks noChangeAspect="1" noChangeArrowheads="1"/>
          </p:cNvPicPr>
          <p:nvPr/>
        </p:nvPicPr>
        <p:blipFill>
          <a:blip r:embed="rId5" cstate="print"/>
          <a:srcRect/>
          <a:stretch>
            <a:fillRect/>
          </a:stretch>
        </p:blipFill>
        <p:spPr bwMode="auto">
          <a:xfrm>
            <a:off x="304800" y="4095750"/>
            <a:ext cx="2132876" cy="1695450"/>
          </a:xfrm>
          <a:prstGeom prst="rect">
            <a:avLst/>
          </a:prstGeom>
          <a:noFill/>
          <a:ln w="9525">
            <a:noFill/>
            <a:miter lim="800000"/>
            <a:headEnd/>
            <a:tailEnd/>
          </a:ln>
        </p:spPr>
      </p:pic>
      <p:pic>
        <p:nvPicPr>
          <p:cNvPr id="8195" name="Picture 3"/>
          <p:cNvPicPr>
            <a:picLocks noChangeAspect="1" noChangeArrowheads="1"/>
          </p:cNvPicPr>
          <p:nvPr/>
        </p:nvPicPr>
        <p:blipFill>
          <a:blip r:embed="rId6" cstate="print"/>
          <a:srcRect/>
          <a:stretch>
            <a:fillRect/>
          </a:stretch>
        </p:blipFill>
        <p:spPr bwMode="auto">
          <a:xfrm>
            <a:off x="2590800" y="5257800"/>
            <a:ext cx="2664931" cy="1414463"/>
          </a:xfrm>
          <a:prstGeom prst="rect">
            <a:avLst/>
          </a:prstGeom>
          <a:noFill/>
          <a:ln w="9525">
            <a:noFill/>
            <a:miter lim="800000"/>
            <a:headEnd/>
            <a:tailEnd/>
          </a:ln>
        </p:spPr>
      </p:pic>
      <p:pic>
        <p:nvPicPr>
          <p:cNvPr id="8196" name="Picture 4"/>
          <p:cNvPicPr>
            <a:picLocks noChangeAspect="1" noChangeArrowheads="1"/>
          </p:cNvPicPr>
          <p:nvPr/>
        </p:nvPicPr>
        <p:blipFill>
          <a:blip r:embed="rId7" cstate="print"/>
          <a:srcRect/>
          <a:stretch>
            <a:fillRect/>
          </a:stretch>
        </p:blipFill>
        <p:spPr bwMode="auto">
          <a:xfrm>
            <a:off x="5410200" y="4114800"/>
            <a:ext cx="2345774" cy="1528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6336"/>
            <a:ext cx="9144000" cy="6247864"/>
          </a:xfrm>
          <a:prstGeom prst="rect">
            <a:avLst/>
          </a:prstGeom>
          <a:noFill/>
        </p:spPr>
        <p:txBody>
          <a:bodyPr wrap="square" lIns="91440" tIns="45720" rIns="91440" bIns="45720">
            <a:spAutoFit/>
          </a:bodyPr>
          <a:lstStyle/>
          <a:p>
            <a:pPr algn="ctr"/>
            <a:r>
              <a:rPr lang="en-US" sz="100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Lucida Handwriting" pitchFamily="66" charset="0"/>
              </a:rPr>
              <a:t>Label the </a:t>
            </a:r>
          </a:p>
          <a:p>
            <a:pPr algn="ctr"/>
            <a:r>
              <a:rPr lang="en-US" sz="100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Lucida Handwriting" pitchFamily="66" charset="0"/>
              </a:rPr>
              <a:t>Plate Tectonic Features</a:t>
            </a:r>
            <a:endParaRPr lang="en-US" sz="100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latin typeface="Lucida Handwriting" pitchFamily="66" charset="0"/>
            </a:endParaRPr>
          </a:p>
        </p:txBody>
      </p:sp>
    </p:spTree>
  </p:cSld>
  <p:clrMapOvr>
    <a:masterClrMapping/>
  </p:clrMapOvr>
  <p:transition advClick="0" advTm="3000">
    <p:sndAc>
      <p:stSnd>
        <p:snd r:embed="rId2" name="chimes.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3" action="ppaction://hlinksldjump"/>
          </p:cNvPr>
          <p:cNvPicPr>
            <a:picLocks noChangeAspect="1" noChangeArrowheads="1"/>
          </p:cNvPicPr>
          <p:nvPr/>
        </p:nvPicPr>
        <p:blipFill>
          <a:blip r:embed="rId4"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1319748"/>
            <a:ext cx="8839200" cy="3785652"/>
          </a:xfrm>
          <a:prstGeom prst="rect">
            <a:avLst/>
          </a:prstGeom>
          <a:noFill/>
        </p:spPr>
        <p:txBody>
          <a:bodyPr wrap="square" rtlCol="0">
            <a:spAutoFit/>
          </a:bodyPr>
          <a:lstStyle/>
          <a:p>
            <a:pPr algn="ctr"/>
            <a:r>
              <a:rPr lang="en-US" sz="6000" dirty="0" smtClean="0">
                <a:ln>
                  <a:solidFill>
                    <a:schemeClr val="accent1"/>
                  </a:solidFill>
                </a:ln>
                <a:effectLst>
                  <a:outerShdw blurRad="50800" dist="50800" dir="5400000" algn="ctr" rotWithShape="0">
                    <a:schemeClr val="tx1"/>
                  </a:outerShdw>
                </a:effectLst>
                <a:latin typeface="Lucida Handwriting" pitchFamily="66" charset="0"/>
              </a:rPr>
              <a:t>Earthquakes, deep ocean trenches, and volcanic mountain chain</a:t>
            </a:r>
            <a:endParaRPr lang="en-US" sz="6000" dirty="0">
              <a:ln>
                <a:solidFill>
                  <a:schemeClr val="accent1"/>
                </a:solidFill>
              </a:ln>
              <a:effectLst>
                <a:outerShdw blurRad="50800" dist="50800" dir="5400000" algn="ctr" rotWithShape="0">
                  <a:schemeClr val="tx1"/>
                </a:outerShdw>
              </a:effectLst>
              <a:latin typeface="Lucida Handwriting" pitchFamily="66" charset="0"/>
            </a:endParaRPr>
          </a:p>
        </p:txBody>
      </p:sp>
      <p:sp>
        <p:nvSpPr>
          <p:cNvPr id="7" name="TextBox 6"/>
          <p:cNvSpPr txBox="1"/>
          <p:nvPr/>
        </p:nvSpPr>
        <p:spPr>
          <a:xfrm>
            <a:off x="381000" y="6183868"/>
            <a:ext cx="2362200" cy="369332"/>
          </a:xfrm>
          <a:prstGeom prst="rect">
            <a:avLst/>
          </a:prstGeom>
          <a:noFill/>
        </p:spPr>
        <p:txBody>
          <a:bodyPr wrap="square" rtlCol="0">
            <a:spAutoFit/>
          </a:bodyPr>
          <a:lstStyle/>
          <a:p>
            <a:r>
              <a:rPr lang="en-US" dirty="0" smtClean="0">
                <a:latin typeface="Lucida Handwriting" pitchFamily="66" charset="0"/>
                <a:hlinkClick r:id="" action="ppaction://hlinkshowjump?jump=lastslide"/>
              </a:rPr>
              <a:t>END OF GAME!!!</a:t>
            </a:r>
            <a:endParaRPr lang="en-US" dirty="0">
              <a:latin typeface="Lucida Handwriting" pitchFamily="66"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AppData\Local\Microsoft\Windows\Temporary Internet Files\Content.IE5\BO5M64UO\MC900438064[1].png">
            <a:hlinkClick r:id="rId4" action="ppaction://hlinksldjump"/>
          </p:cNvPr>
          <p:cNvPicPr>
            <a:picLocks noChangeAspect="1" noChangeArrowheads="1"/>
          </p:cNvPicPr>
          <p:nvPr/>
        </p:nvPicPr>
        <p:blipFill>
          <a:blip r:embed="rId5" cstate="print"/>
          <a:srcRect/>
          <a:stretch>
            <a:fillRect/>
          </a:stretch>
        </p:blipFill>
        <p:spPr bwMode="auto">
          <a:xfrm>
            <a:off x="7620000" y="5334000"/>
            <a:ext cx="1295400" cy="1295400"/>
          </a:xfrm>
          <a:prstGeom prst="rect">
            <a:avLst/>
          </a:prstGeom>
          <a:noFill/>
        </p:spPr>
      </p:pic>
      <p:sp>
        <p:nvSpPr>
          <p:cNvPr id="3" name="TextBox 2"/>
          <p:cNvSpPr txBox="1"/>
          <p:nvPr/>
        </p:nvSpPr>
        <p:spPr>
          <a:xfrm>
            <a:off x="152400" y="1319748"/>
            <a:ext cx="8839200" cy="3785652"/>
          </a:xfrm>
          <a:prstGeom prst="rect">
            <a:avLst/>
          </a:prstGeom>
          <a:noFill/>
        </p:spPr>
        <p:txBody>
          <a:bodyPr wrap="square" rtlCol="0">
            <a:spAutoFit/>
          </a:bodyPr>
          <a:lstStyle/>
          <a:p>
            <a:pPr algn="ctr"/>
            <a:r>
              <a:rPr lang="en-US" sz="6000" dirty="0" smtClean="0">
                <a:ln>
                  <a:solidFill>
                    <a:schemeClr val="accent1"/>
                  </a:solidFill>
                </a:ln>
                <a:effectLst>
                  <a:outerShdw blurRad="50800" dist="50800" dir="5400000" algn="ctr" rotWithShape="0">
                    <a:schemeClr val="tx1"/>
                  </a:outerShdw>
                </a:effectLst>
                <a:latin typeface="Lucida Handwriting" pitchFamily="66" charset="0"/>
              </a:rPr>
              <a:t>AWESOME JOB!!!! </a:t>
            </a:r>
          </a:p>
          <a:p>
            <a:pPr algn="ctr"/>
            <a:r>
              <a:rPr lang="en-US" sz="6000" dirty="0" smtClean="0">
                <a:ln>
                  <a:solidFill>
                    <a:schemeClr val="accent1"/>
                  </a:solidFill>
                </a:ln>
                <a:effectLst>
                  <a:outerShdw blurRad="50800" dist="50800" dir="5400000" algn="ctr" rotWithShape="0">
                    <a:schemeClr val="tx1"/>
                  </a:outerShdw>
                </a:effectLst>
                <a:latin typeface="Lucida Handwriting" pitchFamily="66" charset="0"/>
              </a:rPr>
              <a:t>Study hard and you all will do great on your test </a:t>
            </a:r>
            <a:r>
              <a:rPr lang="en-US" sz="6000" dirty="0" smtClean="0">
                <a:ln>
                  <a:solidFill>
                    <a:schemeClr val="accent1"/>
                  </a:solidFill>
                </a:ln>
                <a:effectLst>
                  <a:outerShdw blurRad="50800" dist="50800" dir="5400000" algn="ctr" rotWithShape="0">
                    <a:schemeClr val="tx1"/>
                  </a:outerShdw>
                </a:effectLst>
                <a:latin typeface="Lucida Handwriting" pitchFamily="66" charset="0"/>
                <a:sym typeface="Wingdings" pitchFamily="2" charset="2"/>
              </a:rPr>
              <a:t></a:t>
            </a:r>
            <a:endParaRPr lang="en-US" sz="6000" dirty="0">
              <a:ln>
                <a:solidFill>
                  <a:schemeClr val="accent1"/>
                </a:solidFill>
              </a:ln>
              <a:effectLst>
                <a:outerShdw blurRad="50800" dist="50800" dir="5400000" algn="ctr" rotWithShape="0">
                  <a:schemeClr val="tx1"/>
                </a:outerShdw>
              </a:effectLst>
              <a:latin typeface="Lucida Handwriting" pitchFamily="66" charset="0"/>
            </a:endParaRPr>
          </a:p>
        </p:txBody>
      </p:sp>
    </p:spTree>
  </p:cSld>
  <p:clrMapOvr>
    <a:masterClrMapping/>
  </p:clrMapOvr>
  <p:transition spd="slow">
    <p:sndAc>
      <p:stSnd>
        <p:snd r:embed="rId3" name="applaus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057400"/>
            <a:ext cx="9144000" cy="3170099"/>
          </a:xfrm>
          <a:prstGeom prst="rect">
            <a:avLst/>
          </a:prstGeom>
          <a:noFill/>
        </p:spPr>
        <p:txBody>
          <a:bodyPr wrap="square" lIns="91440" tIns="45720" rIns="91440" bIns="45720">
            <a:spAutoFit/>
          </a:bodyPr>
          <a:lstStyle/>
          <a:p>
            <a:pPr algn="ctr"/>
            <a:r>
              <a:rPr lang="en-US" sz="100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Lucida Handwriting" pitchFamily="66" charset="0"/>
              </a:rPr>
              <a:t>Plate Boundaries</a:t>
            </a:r>
            <a:endParaRPr lang="en-US" sz="100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latin typeface="Lucida Handwriting" pitchFamily="66" charset="0"/>
            </a:endParaRPr>
          </a:p>
        </p:txBody>
      </p:sp>
    </p:spTree>
  </p:cSld>
  <p:clrMapOvr>
    <a:masterClrMapping/>
  </p:clrMapOvr>
  <p:transition advClick="0" advTm="3000">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712184"/>
            <a:ext cx="9144000" cy="1631216"/>
          </a:xfrm>
          <a:prstGeom prst="rect">
            <a:avLst/>
          </a:prstGeom>
          <a:noFill/>
        </p:spPr>
        <p:txBody>
          <a:bodyPr wrap="square" lIns="91440" tIns="45720" rIns="91440" bIns="45720">
            <a:spAutoFit/>
          </a:bodyPr>
          <a:lstStyle/>
          <a:p>
            <a:pPr algn="ctr"/>
            <a:r>
              <a:rPr lang="en-US" sz="100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Lucida Handwriting" pitchFamily="66" charset="0"/>
              </a:rPr>
              <a:t>Formations</a:t>
            </a:r>
            <a:endParaRPr lang="en-US" sz="100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latin typeface="Lucida Handwriting" pitchFamily="66" charset="0"/>
            </a:endParaRPr>
          </a:p>
        </p:txBody>
      </p:sp>
    </p:spTree>
  </p:cSld>
  <p:clrMapOvr>
    <a:masterClrMapping/>
  </p:clrMapOvr>
  <p:transition advClick="0" advTm="3000">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3"/>
          <a:ext cx="9144000" cy="6857997"/>
        </p:xfrm>
        <a:graphic>
          <a:graphicData uri="http://schemas.openxmlformats.org/drawingml/2006/table">
            <a:tbl>
              <a:tblPr firstRow="1" bandRow="1">
                <a:tableStyleId>{21E4AEA4-8DFA-4A89-87EB-49C32662AFE0}</a:tableStyleId>
              </a:tblPr>
              <a:tblGrid>
                <a:gridCol w="1828800"/>
                <a:gridCol w="1828800"/>
                <a:gridCol w="1828800"/>
                <a:gridCol w="1828800"/>
                <a:gridCol w="1828800"/>
              </a:tblGrid>
              <a:tr h="1220357">
                <a:tc>
                  <a:txBody>
                    <a:bodyPr/>
                    <a:lstStyle/>
                    <a:p>
                      <a:pPr algn="ctr"/>
                      <a:endParaRPr lang="en-US" dirty="0" smtClean="0">
                        <a:latin typeface="Lucida Handwriting" pitchFamily="66" charset="0"/>
                      </a:endParaRPr>
                    </a:p>
                    <a:p>
                      <a:pPr algn="ctr"/>
                      <a:r>
                        <a:rPr lang="en-US" dirty="0" smtClean="0">
                          <a:latin typeface="Lucida Handwriting" pitchFamily="66" charset="0"/>
                        </a:rPr>
                        <a:t>Label Earth’s Layers</a:t>
                      </a:r>
                      <a:endParaRPr lang="en-US" dirty="0">
                        <a:latin typeface="Lucida Handwriting" pitchFamily="66" charset="0"/>
                      </a:endParaRPr>
                    </a:p>
                  </a:txBody>
                  <a:tcPr/>
                </a:tc>
                <a:tc>
                  <a:txBody>
                    <a:bodyPr/>
                    <a:lstStyle/>
                    <a:p>
                      <a:pPr algn="ctr"/>
                      <a:endParaRPr lang="en-US" dirty="0" smtClean="0">
                        <a:latin typeface="Lucida Handwriting" pitchFamily="66" charset="0"/>
                      </a:endParaRPr>
                    </a:p>
                    <a:p>
                      <a:pPr algn="ctr"/>
                      <a:r>
                        <a:rPr lang="en-US" dirty="0" smtClean="0">
                          <a:latin typeface="Lucida Handwriting" pitchFamily="66" charset="0"/>
                        </a:rPr>
                        <a:t>Earth’s Layers</a:t>
                      </a:r>
                      <a:endParaRPr lang="en-US" dirty="0">
                        <a:latin typeface="Lucida Handwriting" pitchFamily="66" charset="0"/>
                      </a:endParaRPr>
                    </a:p>
                  </a:txBody>
                  <a:tcPr/>
                </a:tc>
                <a:tc>
                  <a:txBody>
                    <a:bodyPr/>
                    <a:lstStyle/>
                    <a:p>
                      <a:pPr algn="ctr"/>
                      <a:r>
                        <a:rPr lang="en-US" dirty="0" smtClean="0">
                          <a:latin typeface="Lucida Handwriting" pitchFamily="66" charset="0"/>
                        </a:rPr>
                        <a:t>Label the Plate Tectonic Features</a:t>
                      </a:r>
                      <a:endParaRPr lang="en-US" dirty="0">
                        <a:latin typeface="Lucida Handwriting" pitchFamily="66" charset="0"/>
                      </a:endParaRPr>
                    </a:p>
                  </a:txBody>
                  <a:tcPr/>
                </a:tc>
                <a:tc>
                  <a:txBody>
                    <a:bodyPr/>
                    <a:lstStyle/>
                    <a:p>
                      <a:pPr algn="ctr"/>
                      <a:endParaRPr lang="en-US" dirty="0" smtClean="0">
                        <a:latin typeface="Lucida Handwriting" pitchFamily="66" charset="0"/>
                      </a:endParaRPr>
                    </a:p>
                    <a:p>
                      <a:pPr algn="ctr"/>
                      <a:r>
                        <a:rPr lang="en-US" dirty="0" smtClean="0">
                          <a:latin typeface="Lucida Handwriting" pitchFamily="66" charset="0"/>
                        </a:rPr>
                        <a:t>Plate</a:t>
                      </a:r>
                      <a:r>
                        <a:rPr lang="en-US" baseline="0" dirty="0" smtClean="0">
                          <a:latin typeface="Lucida Handwriting" pitchFamily="66" charset="0"/>
                        </a:rPr>
                        <a:t> Boundaries</a:t>
                      </a:r>
                      <a:endParaRPr lang="en-US" dirty="0">
                        <a:latin typeface="Lucida Handwriting" pitchFamily="66" charset="0"/>
                      </a:endParaRPr>
                    </a:p>
                  </a:txBody>
                  <a:tcPr/>
                </a:tc>
                <a:tc>
                  <a:txBody>
                    <a:bodyPr/>
                    <a:lstStyle/>
                    <a:p>
                      <a:pPr algn="ctr"/>
                      <a:endParaRPr lang="en-US" dirty="0" smtClean="0">
                        <a:latin typeface="Lucida Handwriting" pitchFamily="66" charset="0"/>
                      </a:endParaRPr>
                    </a:p>
                    <a:p>
                      <a:pPr algn="ctr"/>
                      <a:r>
                        <a:rPr lang="en-US" dirty="0" smtClean="0">
                          <a:latin typeface="Lucida Handwriting" pitchFamily="66" charset="0"/>
                        </a:rPr>
                        <a:t>Formations</a:t>
                      </a:r>
                      <a:endParaRPr lang="en-US" dirty="0">
                        <a:latin typeface="Lucida Handwriting" pitchFamily="66" charset="0"/>
                      </a:endParaRPr>
                    </a:p>
                  </a:txBody>
                  <a:tcPr/>
                </a:tc>
              </a:tr>
              <a:tr h="1127528">
                <a:tc>
                  <a:txBody>
                    <a:bodyPr/>
                    <a:lstStyle/>
                    <a:p>
                      <a:pPr algn="ctr"/>
                      <a:r>
                        <a:rPr lang="en-US" sz="6000" dirty="0" smtClean="0">
                          <a:solidFill>
                            <a:schemeClr val="accent1">
                              <a:lumMod val="60000"/>
                              <a:lumOff val="40000"/>
                            </a:schemeClr>
                          </a:solidFill>
                          <a:latin typeface="Lucida Handwriting" pitchFamily="66" charset="0"/>
                          <a:hlinkClick r:id="rId2" action="ppaction://hlinksldjump"/>
                        </a:rPr>
                        <a:t>100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3" action="ppaction://hlinksldjump"/>
                        </a:rPr>
                        <a:t>100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4" action="ppaction://hlinksldjump"/>
                        </a:rPr>
                        <a:t>100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5" action="ppaction://hlinksldjump"/>
                        </a:rPr>
                        <a:t>100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6" action="ppaction://hlinksldjump"/>
                        </a:rPr>
                        <a:t>100</a:t>
                      </a:r>
                      <a:endParaRPr lang="en-US" sz="6000" dirty="0" smtClean="0">
                        <a:solidFill>
                          <a:schemeClr val="accent1">
                            <a:lumMod val="60000"/>
                            <a:lumOff val="40000"/>
                          </a:schemeClr>
                        </a:solidFill>
                        <a:latin typeface="Lucida Handwriting" pitchFamily="66" charset="0"/>
                      </a:endParaRPr>
                    </a:p>
                  </a:txBody>
                  <a:tcPr/>
                </a:tc>
              </a:tr>
              <a:tr h="1127528">
                <a:tc>
                  <a:txBody>
                    <a:bodyPr/>
                    <a:lstStyle/>
                    <a:p>
                      <a:pPr algn="ctr"/>
                      <a:r>
                        <a:rPr lang="en-US" sz="6000" dirty="0" smtClean="0">
                          <a:solidFill>
                            <a:schemeClr val="accent1">
                              <a:lumMod val="60000"/>
                              <a:lumOff val="40000"/>
                            </a:schemeClr>
                          </a:solidFill>
                          <a:latin typeface="Lucida Handwriting" pitchFamily="66" charset="0"/>
                          <a:hlinkClick r:id="rId7" action="ppaction://hlinksldjump"/>
                        </a:rPr>
                        <a:t>200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8" action="ppaction://hlinksldjump"/>
                        </a:rPr>
                        <a:t>200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9" action="ppaction://hlinksldjump"/>
                        </a:rPr>
                        <a:t>200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10" action="ppaction://hlinksldjump"/>
                        </a:rPr>
                        <a:t>200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11" action="ppaction://hlinksldjump"/>
                        </a:rPr>
                        <a:t>200</a:t>
                      </a:r>
                      <a:endParaRPr lang="en-US" sz="6000" dirty="0">
                        <a:solidFill>
                          <a:schemeClr val="accent1">
                            <a:lumMod val="60000"/>
                            <a:lumOff val="40000"/>
                          </a:schemeClr>
                        </a:solidFill>
                        <a:latin typeface="Lucida Handwriting" pitchFamily="66" charset="0"/>
                      </a:endParaRPr>
                    </a:p>
                  </a:txBody>
                  <a:tcPr/>
                </a:tc>
              </a:tr>
              <a:tr h="1127528">
                <a:tc>
                  <a:txBody>
                    <a:bodyPr/>
                    <a:lstStyle/>
                    <a:p>
                      <a:pPr algn="ctr"/>
                      <a:r>
                        <a:rPr lang="en-US" sz="6000" dirty="0" smtClean="0">
                          <a:solidFill>
                            <a:schemeClr val="accent1">
                              <a:lumMod val="60000"/>
                              <a:lumOff val="40000"/>
                            </a:schemeClr>
                          </a:solidFill>
                          <a:latin typeface="Lucida Handwriting" pitchFamily="66" charset="0"/>
                          <a:hlinkClick r:id="rId12" action="ppaction://hlinksldjump"/>
                        </a:rPr>
                        <a:t>300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13" action="ppaction://hlinksldjump"/>
                        </a:rPr>
                        <a:t>300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14" action="ppaction://hlinksldjump"/>
                        </a:rPr>
                        <a:t>300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15" action="ppaction://hlinksldjump"/>
                        </a:rPr>
                        <a:t>300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16" action="ppaction://hlinksldjump"/>
                        </a:rPr>
                        <a:t>300</a:t>
                      </a:r>
                      <a:endParaRPr lang="en-US" sz="6000" dirty="0">
                        <a:solidFill>
                          <a:schemeClr val="accent1">
                            <a:lumMod val="60000"/>
                            <a:lumOff val="40000"/>
                          </a:schemeClr>
                        </a:solidFill>
                        <a:latin typeface="Lucida Handwriting" pitchFamily="66" charset="0"/>
                      </a:endParaRPr>
                    </a:p>
                  </a:txBody>
                  <a:tcPr/>
                </a:tc>
              </a:tr>
              <a:tr h="1127528">
                <a:tc>
                  <a:txBody>
                    <a:bodyPr/>
                    <a:lstStyle/>
                    <a:p>
                      <a:pPr algn="ctr"/>
                      <a:r>
                        <a:rPr lang="en-US" sz="6000" dirty="0" smtClean="0">
                          <a:solidFill>
                            <a:schemeClr val="accent1">
                              <a:lumMod val="60000"/>
                              <a:lumOff val="40000"/>
                            </a:schemeClr>
                          </a:solidFill>
                          <a:latin typeface="Lucida Handwriting" pitchFamily="66" charset="0"/>
                          <a:hlinkClick r:id="rId17" action="ppaction://hlinksldjump"/>
                        </a:rPr>
                        <a:t>400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18" action="ppaction://hlinksldjump"/>
                        </a:rPr>
                        <a:t>400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19" action="ppaction://hlinksldjump"/>
                        </a:rPr>
                        <a:t>400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20" action="ppaction://hlinksldjump"/>
                        </a:rPr>
                        <a:t>400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21" action="ppaction://hlinksldjump"/>
                        </a:rPr>
                        <a:t>400</a:t>
                      </a:r>
                      <a:endParaRPr lang="en-US" sz="6000" dirty="0">
                        <a:solidFill>
                          <a:schemeClr val="accent1">
                            <a:lumMod val="60000"/>
                            <a:lumOff val="40000"/>
                          </a:schemeClr>
                        </a:solidFill>
                        <a:latin typeface="Lucida Handwriting" pitchFamily="66" charset="0"/>
                      </a:endParaRPr>
                    </a:p>
                  </a:txBody>
                  <a:tcPr/>
                </a:tc>
              </a:tr>
              <a:tr h="1127528">
                <a:tc>
                  <a:txBody>
                    <a:bodyPr/>
                    <a:lstStyle/>
                    <a:p>
                      <a:pPr algn="ctr"/>
                      <a:r>
                        <a:rPr lang="en-US" sz="6000" dirty="0" smtClean="0">
                          <a:solidFill>
                            <a:schemeClr val="accent1">
                              <a:lumMod val="60000"/>
                              <a:lumOff val="40000"/>
                            </a:schemeClr>
                          </a:solidFill>
                          <a:latin typeface="Lucida Handwriting" pitchFamily="66" charset="0"/>
                          <a:hlinkClick r:id="rId22" action="ppaction://hlinksldjump"/>
                        </a:rPr>
                        <a:t>500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23" action="ppaction://hlinksldjump"/>
                        </a:rPr>
                        <a:t>500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24" action="ppaction://hlinksldjump"/>
                        </a:rPr>
                        <a:t>500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25" action="ppaction://hlinksldjump"/>
                        </a:rPr>
                        <a:t>500</a:t>
                      </a:r>
                      <a:endParaRPr lang="en-US" sz="6000" dirty="0">
                        <a:solidFill>
                          <a:schemeClr val="accent1">
                            <a:lumMod val="60000"/>
                            <a:lumOff val="40000"/>
                          </a:schemeClr>
                        </a:solidFill>
                        <a:latin typeface="Lucida Handwriting" pitchFamily="66" charset="0"/>
                      </a:endParaRPr>
                    </a:p>
                  </a:txBody>
                  <a:tcPr/>
                </a:tc>
                <a:tc>
                  <a:txBody>
                    <a:bodyPr/>
                    <a:lstStyle/>
                    <a:p>
                      <a:pPr algn="ctr"/>
                      <a:r>
                        <a:rPr lang="en-US" sz="6000" dirty="0" smtClean="0">
                          <a:solidFill>
                            <a:schemeClr val="accent1">
                              <a:lumMod val="60000"/>
                              <a:lumOff val="40000"/>
                            </a:schemeClr>
                          </a:solidFill>
                          <a:latin typeface="Lucida Handwriting" pitchFamily="66" charset="0"/>
                          <a:hlinkClick r:id="rId26" action="ppaction://hlinksldjump"/>
                        </a:rPr>
                        <a:t>500</a:t>
                      </a:r>
                      <a:endParaRPr lang="en-US" sz="6000" dirty="0">
                        <a:solidFill>
                          <a:schemeClr val="accent1">
                            <a:lumMod val="60000"/>
                            <a:lumOff val="40000"/>
                          </a:schemeClr>
                        </a:solidFill>
                        <a:latin typeface="Lucida Handwriting" pitchFamily="66" charset="0"/>
                      </a:endParaRPr>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239</TotalTime>
  <Words>851</Words>
  <Application>Microsoft Office PowerPoint</Application>
  <PresentationFormat>On-screen Show (4:3)</PresentationFormat>
  <Paragraphs>128</Paragraphs>
  <Slides>61</Slides>
  <Notes>13</Notes>
  <HiddenSlides>0</HiddenSlides>
  <MMClips>3</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dc:creator>
  <cp:lastModifiedBy>DULIN-SMITH, Ashley</cp:lastModifiedBy>
  <cp:revision>46</cp:revision>
  <dcterms:created xsi:type="dcterms:W3CDTF">2012-03-15T02:44:42Z</dcterms:created>
  <dcterms:modified xsi:type="dcterms:W3CDTF">2012-03-15T17:25:18Z</dcterms:modified>
</cp:coreProperties>
</file>